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5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</p:sldMasterIdLst>
  <p:notesMasterIdLst>
    <p:notesMasterId r:id="rId24"/>
  </p:notesMasterIdLst>
  <p:sldIdLst>
    <p:sldId id="1574" r:id="rId9"/>
    <p:sldId id="256" r:id="rId10"/>
    <p:sldId id="1564" r:id="rId11"/>
    <p:sldId id="1569" r:id="rId12"/>
    <p:sldId id="1567" r:id="rId13"/>
    <p:sldId id="1568" r:id="rId14"/>
    <p:sldId id="1570" r:id="rId15"/>
    <p:sldId id="1576" r:id="rId16"/>
    <p:sldId id="1571" r:id="rId17"/>
    <p:sldId id="1572" r:id="rId18"/>
    <p:sldId id="1573" r:id="rId19"/>
    <p:sldId id="1563" r:id="rId20"/>
    <p:sldId id="287" r:id="rId21"/>
    <p:sldId id="258" r:id="rId22"/>
    <p:sldId id="1575" r:id="rId2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5BA622-4D58-6191-4C17-CB415A2236FA}" name="Scott Butterfield" initials="SB" userId="70abc23771eafcd8" providerId="Windows Live"/>
  <p188:author id="{3DC94C2F-A993-D3F6-BD9A-C444E51EC11F}" name="Alison Carr" initials="AC" userId="S::alison@amcconsultingcu.onmicrosoft.com::d789da43-f6a7-4ae9-a278-0be0a5865c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4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3EB95-B777-4933-99B0-488A1B7F16D8}" v="8" dt="2023-12-22T23:08:38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4E65463-D79E-8D46-A4FB-973979972372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4B5D89D-64E9-AA40-A5FA-01FE11F38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6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5D89D-64E9-AA40-A5FA-01FE11F38F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https://ncua.gov/files/publications/Truth-In-Mergers.pdf</a:t>
            </a:r>
          </a:p>
          <a:p>
            <a:r>
              <a:rPr lang="en-US" dirty="0"/>
              <a:t>https://ncua.gov/files/agenda-items/succession-planning-proposed-rule-20220127.pdf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5D89D-64E9-AA40-A5FA-01FE11F38F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6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D89D-64E9-AA40-A5FA-01FE11F38F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4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0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l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ti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30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edu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3168-9BCA-FD49-A5A4-5BA06577032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C76C-DB58-154A-A5F0-BD7B7045E7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4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3168-9BCA-FD49-A5A4-5BA06577032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C76C-DB58-154A-A5F0-BD7B7045E7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2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3168-9BCA-FD49-A5A4-5BA06577032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C76C-DB58-154A-A5F0-BD7B7045E7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BE286B-C1AF-FC1C-996B-59D7BBEA7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13" y="1743075"/>
            <a:ext cx="8842375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9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BE286B-C1AF-FC1C-996B-59D7BBEA7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12" y="1743075"/>
            <a:ext cx="4498848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D192-A0DD-D571-4F59-B0C62B191F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7664" y="1733550"/>
            <a:ext cx="4494751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7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1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ld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166D3-AFA6-149B-01F8-54406856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A997-0B2E-6C5B-15F6-156D0F9E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C1076-1450-6E48-D034-19D3D574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3168-9BCA-FD49-A5A4-5BA06577032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DD193-9263-5FB9-6562-EC652BFA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6BA6-59D2-5B77-59BE-15CF64321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C76C-DB58-154A-A5F0-BD7B7045E7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E03AF892-599F-50D6-326A-1C188005A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A379DD7A-C1B2-082D-AEFC-D01584574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red outline&#10;&#10;Description automatically generated">
            <a:extLst>
              <a:ext uri="{FF2B5EF4-FFF2-40B4-BE49-F238E27FC236}">
                <a16:creationId xmlns:a16="http://schemas.microsoft.com/office/drawing/2014/main" id="{4756AAA5-95F2-2AC1-9DB9-90C66435F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32CACB-DFAF-BD2E-488E-3B1B8246D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8585BDA1-F57A-A5D3-65B9-45032703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f various companies&#10;&#10;Description automatically generated">
            <a:extLst>
              <a:ext uri="{FF2B5EF4-FFF2-40B4-BE49-F238E27FC236}">
                <a16:creationId xmlns:a16="http://schemas.microsoft.com/office/drawing/2014/main" id="{59C3EC57-5F12-0FD3-1750-97DF3DAE3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BE36E97A-6F66-F845-DD51-ACE5114C4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schedule&#10;&#10;Description automatically generated">
            <a:extLst>
              <a:ext uri="{FF2B5EF4-FFF2-40B4-BE49-F238E27FC236}">
                <a16:creationId xmlns:a16="http://schemas.microsoft.com/office/drawing/2014/main" id="{9B127219-EF9B-32CA-CE57-51B9AC5E9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1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41ABC3-4D36-8D0F-D428-69B121CF4B78}"/>
              </a:ext>
            </a:extLst>
          </p:cNvPr>
          <p:cNvSpPr/>
          <p:nvPr/>
        </p:nvSpPr>
        <p:spPr>
          <a:xfrm>
            <a:off x="5439747" y="4693298"/>
            <a:ext cx="6752253" cy="2051453"/>
          </a:xfrm>
          <a:prstGeom prst="rect">
            <a:avLst/>
          </a:prstGeom>
          <a:solidFill>
            <a:srgbClr val="FEF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CEEBE-6635-3A1C-8191-CAD15EEA5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8163" y="312737"/>
            <a:ext cx="6614335" cy="106819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en-US" sz="3700" dirty="0"/>
              <a:t>10 Steps to Development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41C5-0D3F-CF2B-2A34-A454ECA168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6964" y="1763485"/>
            <a:ext cx="6828938" cy="488924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Assessment  </a:t>
            </a:r>
            <a:r>
              <a:rPr lang="en-US" sz="1600" dirty="0"/>
              <a:t>self and managerial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Establish clear and measurable goals</a:t>
            </a:r>
            <a:r>
              <a:rPr lang="en-US" sz="1600" dirty="0"/>
              <a:t> Career aspiration and organizational needs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Identify development opportunities</a:t>
            </a:r>
            <a:r>
              <a:rPr lang="en-US" sz="1600" dirty="0"/>
              <a:t> includes mentoring and coaching.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Create the development plan  </a:t>
            </a:r>
            <a:r>
              <a:rPr lang="en-US" sz="1600" dirty="0"/>
              <a:t>structured plan, actions, timelines, resources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Resource allocation </a:t>
            </a:r>
            <a:r>
              <a:rPr lang="en-US" sz="1600" dirty="0"/>
              <a:t>time, budget, access, support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Implement/execute </a:t>
            </a:r>
            <a:r>
              <a:rPr lang="en-US" sz="1600" dirty="0"/>
              <a:t>convert knowledge &amp; skills to behaviors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Monitoring and feedback – </a:t>
            </a:r>
            <a:r>
              <a:rPr lang="en-US" sz="1600" dirty="0"/>
              <a:t>regularly monitor, gather feedback, assess progress.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Evaluate and adjust</a:t>
            </a:r>
            <a:r>
              <a:rPr lang="en-US" sz="1600" dirty="0"/>
              <a:t>  as needed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Recognize and reward </a:t>
            </a:r>
            <a:r>
              <a:rPr lang="en-US" sz="1600" dirty="0"/>
              <a:t>celebrate achievements link development advancement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600" b="1" dirty="0"/>
              <a:t>Ongoing </a:t>
            </a:r>
            <a:r>
              <a:rPr lang="en-US" sz="1600" dirty="0"/>
              <a:t>and evolving to the next level</a:t>
            </a:r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B1F9D-25E9-5BC6-7050-6536AEA0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88" y="2528597"/>
            <a:ext cx="2993844" cy="29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5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41ABC3-4D36-8D0F-D428-69B121CF4B78}"/>
              </a:ext>
            </a:extLst>
          </p:cNvPr>
          <p:cNvSpPr/>
          <p:nvPr/>
        </p:nvSpPr>
        <p:spPr>
          <a:xfrm>
            <a:off x="0" y="5176693"/>
            <a:ext cx="12074013" cy="1639103"/>
          </a:xfrm>
          <a:prstGeom prst="rect">
            <a:avLst/>
          </a:prstGeom>
          <a:solidFill>
            <a:srgbClr val="FEF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21C4C-A0DB-A3E1-6455-400E80D88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9428" y="170753"/>
            <a:ext cx="8182948" cy="89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n-US" sz="4200" dirty="0"/>
              <a:t>Overcoming Common Roadblocks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D635-0768-E4EE-842B-BBCB14FB20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984" y="1681307"/>
            <a:ext cx="4819650" cy="35480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i="1" dirty="0"/>
              <a:t>“Leaders don’t have enough time to regularly coach and lead a development plan” </a:t>
            </a:r>
          </a:p>
          <a:p>
            <a:pPr>
              <a:lnSpc>
                <a:spcPct val="100000"/>
              </a:lnSpc>
            </a:pPr>
            <a:r>
              <a:rPr lang="en-US" sz="2200" i="1" dirty="0"/>
              <a:t>“Budgets are too tight for robust training”</a:t>
            </a:r>
          </a:p>
          <a:p>
            <a:pPr>
              <a:lnSpc>
                <a:spcPct val="100000"/>
              </a:lnSpc>
            </a:pPr>
            <a:r>
              <a:rPr lang="en-US" sz="2200" i="1" dirty="0"/>
              <a:t>“Lack motivation to be developed”</a:t>
            </a:r>
          </a:p>
          <a:p>
            <a:pPr>
              <a:lnSpc>
                <a:spcPct val="100000"/>
              </a:lnSpc>
            </a:pPr>
            <a:r>
              <a:rPr lang="en-US" sz="2200" i="1" dirty="0"/>
              <a:t>“Don't have a position available to advance too”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A1145-F1A5-8000-1E33-8E45A13F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3" y="1681307"/>
            <a:ext cx="4644032" cy="3023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0C8EE-A52E-2614-59CC-E7BD0E7BBE7C}"/>
              </a:ext>
            </a:extLst>
          </p:cNvPr>
          <p:cNvSpPr txBox="1"/>
          <p:nvPr/>
        </p:nvSpPr>
        <p:spPr>
          <a:xfrm>
            <a:off x="3807728" y="5246822"/>
            <a:ext cx="416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What’s the alternative to NOT having the right people to lead the credit union?</a:t>
            </a:r>
          </a:p>
        </p:txBody>
      </p:sp>
    </p:spTree>
    <p:extLst>
      <p:ext uri="{BB962C8B-B14F-4D97-AF65-F5344CB8AC3E}">
        <p14:creationId xmlns:p14="http://schemas.microsoft.com/office/powerpoint/2010/main" val="339566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971D9-0C8A-71B1-4960-546E0BA901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4" y="2248224"/>
            <a:ext cx="4243388" cy="3319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Have a compelling organizational purpose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Remove obstacles to development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Assess future needs of the credit union &amp; ambitions of your people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Build strong development plans and execute them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8" name="Picture 7" descr="Arrows pointing towards light">
            <a:extLst>
              <a:ext uri="{FF2B5EF4-FFF2-40B4-BE49-F238E27FC236}">
                <a16:creationId xmlns:a16="http://schemas.microsoft.com/office/drawing/2014/main" id="{59147BBF-4EC5-9D59-4B93-0D5C43096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7707086" y="1371600"/>
            <a:ext cx="4483391" cy="54864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C1123E-00AA-1A34-2A01-638BA69CC2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1738" y="205273"/>
            <a:ext cx="6895323" cy="1051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5400" dirty="0"/>
              <a:t>Important take aways</a:t>
            </a:r>
          </a:p>
        </p:txBody>
      </p:sp>
    </p:spTree>
    <p:extLst>
      <p:ext uri="{BB962C8B-B14F-4D97-AF65-F5344CB8AC3E}">
        <p14:creationId xmlns:p14="http://schemas.microsoft.com/office/powerpoint/2010/main" val="414069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 Smart Questions to Ask in a Job Interview">
            <a:extLst>
              <a:ext uri="{FF2B5EF4-FFF2-40B4-BE49-F238E27FC236}">
                <a16:creationId xmlns:a16="http://schemas.microsoft.com/office/drawing/2014/main" id="{35A87272-8320-CC9E-DECB-624F6E98E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3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53824-B616-E65C-B262-C813167553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9461" y="2274921"/>
            <a:ext cx="7299650" cy="66422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Scott@YourCUPartner.org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049FE91-0FC6-6E3F-76EE-9E1F43C1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61" y="3147812"/>
            <a:ext cx="6534539" cy="26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8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DA31ED9-AE7F-F774-0611-00CD15230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4192" y="3217313"/>
            <a:ext cx="8842375" cy="165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Succession: Building the Bench for Future Growth and Relevance</a:t>
            </a:r>
            <a:br>
              <a:rPr lang="en-US" sz="2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/>
              <a:t>Facilitated by:  </a:t>
            </a:r>
            <a:r>
              <a:rPr lang="en-US" dirty="0"/>
              <a:t>Scott Butterfield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08862-E793-A8DA-1B83-029FFAEE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8" y="1297459"/>
            <a:ext cx="3150664" cy="182262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6D845E6-C852-21B7-C275-D59E8C3BB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839" y="4787169"/>
            <a:ext cx="3863085" cy="15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50529-606D-1490-6262-4CCE39EED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935" y="2164702"/>
            <a:ext cx="10512425" cy="1653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State of Succession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1ABC3-4D36-8D0F-D428-69B121CF4B78}"/>
              </a:ext>
            </a:extLst>
          </p:cNvPr>
          <p:cNvSpPr/>
          <p:nvPr/>
        </p:nvSpPr>
        <p:spPr>
          <a:xfrm>
            <a:off x="1548948" y="192820"/>
            <a:ext cx="8892008" cy="1639103"/>
          </a:xfrm>
          <a:prstGeom prst="rect">
            <a:avLst/>
          </a:prstGeom>
          <a:solidFill>
            <a:srgbClr val="FEF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ACCC-91FD-97DB-2CEA-58228B73C4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0943" y="217293"/>
            <a:ext cx="10049069" cy="895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5400" dirty="0"/>
              <a:t>Plan Now, or Merge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C49E-4E2C-1D13-1049-FD947D2941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331" y="1847008"/>
            <a:ext cx="4629439" cy="3319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2022</a:t>
            </a:r>
            <a:r>
              <a:rPr lang="en-US" b="0" i="0" dirty="0">
                <a:effectLst/>
              </a:rPr>
              <a:t> NCUA analysis shows </a:t>
            </a:r>
            <a:r>
              <a:rPr lang="en-US" b="0" i="1" dirty="0">
                <a:effectLst/>
              </a:rPr>
              <a:t>“poor management succession planning was either a primary or secondary reason for almost a third (32%) of credit union consolidations.”</a:t>
            </a:r>
          </a:p>
          <a:p>
            <a:endParaRPr lang="en-US" sz="2200" dirty="0">
              <a:latin typeface="Nunito Sans" pitchFamily="2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C2D4B-FFD5-AAEA-AC1E-76914711F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4" r="-1" b="14098"/>
          <a:stretch/>
        </p:blipFill>
        <p:spPr>
          <a:xfrm>
            <a:off x="5825562" y="780882"/>
            <a:ext cx="5312287" cy="52962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151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E00953-ED4C-353B-44C0-7DDCBDFC00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1699" y="561779"/>
            <a:ext cx="626084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State of Succession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1ABC3-4D36-8D0F-D428-69B121CF4B78}"/>
              </a:ext>
            </a:extLst>
          </p:cNvPr>
          <p:cNvSpPr/>
          <p:nvPr/>
        </p:nvSpPr>
        <p:spPr>
          <a:xfrm>
            <a:off x="117987" y="4853772"/>
            <a:ext cx="12074013" cy="1639103"/>
          </a:xfrm>
          <a:prstGeom prst="rect">
            <a:avLst/>
          </a:prstGeom>
          <a:solidFill>
            <a:srgbClr val="FEF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47DC5E-9F04-F231-24CE-CD0CAFEE3F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7760" y="2220685"/>
            <a:ext cx="9834465" cy="398426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Only one in three CEOs (34%) say their front-line leadership quality is “very good” or “excellent.” Only 38% of CEOs rate their mid-level leadership as being of high quality.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82% of the time, managers are selected for the wrong reasons such as tenure or  success in another role rather than the ability to manage people well. </a:t>
            </a:r>
          </a:p>
          <a:p>
            <a:pPr>
              <a:lnSpc>
                <a:spcPct val="11000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As a result, whatever management development they receive fails to capitalize on the strengths they bring to the role. That weakens the management ranks and degrades overall business performance.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eams with </a:t>
            </a:r>
            <a:r>
              <a:rPr lang="en-US" b="0" i="0" u="none" strike="noStrike" dirty="0">
                <a:effectLst/>
              </a:rPr>
              <a:t>highly talented managers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achieve 48% higher profitability, 22% greater productivity and 30% better employee engagement scores than do teams with less talented managers.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FE860-7650-7B58-5E57-F111682B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77" y="5738433"/>
            <a:ext cx="3017338" cy="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9A0D-2DDC-D121-B295-8645A9C3D5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1739" y="500063"/>
            <a:ext cx="5878285" cy="806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Today’s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F241-9179-BBE6-6861-6049FAD313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3061" y="2284644"/>
            <a:ext cx="991844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O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nly 35% of senior executives received any coaching during their transition to their senior role. 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Even fewer (just 21% of all senior executives) were assigned a formal mentor or coach. 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Additionally, fewer than half of executives (49%) said they went through an assessment to identify their strengths and areas for improvement.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56335-7CC7-47DA-94D1-0F6658BC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85" y="5040233"/>
            <a:ext cx="2856162" cy="8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A67B-EBF7-0B0A-7CAA-CD4355C7D4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5411" y="325341"/>
            <a:ext cx="8248261" cy="7570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5400" dirty="0"/>
              <a:t>What we’re seeing….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47B0-B3C1-A721-0B7C-DA9FE629C0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2" y="1296954"/>
            <a:ext cx="8425541" cy="46583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Near retirement leadership – no bench in ready or in development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Little or no formal development plans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Teams “going through the motions”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Lack compelling purpose and engagement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Low accountability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Low recognition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Capacity issues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Not forward looking to changing needs and roles</a:t>
            </a:r>
          </a:p>
        </p:txBody>
      </p:sp>
    </p:spTree>
    <p:extLst>
      <p:ext uri="{BB962C8B-B14F-4D97-AF65-F5344CB8AC3E}">
        <p14:creationId xmlns:p14="http://schemas.microsoft.com/office/powerpoint/2010/main" val="32772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50529-606D-1490-6262-4CCE39EED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935" y="2164702"/>
            <a:ext cx="10512425" cy="1653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Development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1ABC3-4D36-8D0F-D428-69B121CF4B78}"/>
              </a:ext>
            </a:extLst>
          </p:cNvPr>
          <p:cNvSpPr/>
          <p:nvPr/>
        </p:nvSpPr>
        <p:spPr>
          <a:xfrm>
            <a:off x="1548948" y="192820"/>
            <a:ext cx="8892008" cy="1639103"/>
          </a:xfrm>
          <a:prstGeom prst="rect">
            <a:avLst/>
          </a:prstGeom>
          <a:solidFill>
            <a:srgbClr val="FEF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2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AE144-85C5-E452-6DD6-3F5CBD57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4743" y="327802"/>
            <a:ext cx="8080310" cy="8105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Purpose Alignment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C68B7-8230-B50A-E882-58F6D438B1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49764"/>
            <a:ext cx="105156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2900" b="1" i="0" dirty="0">
                <a:solidFill>
                  <a:schemeClr val="accent2"/>
                </a:solidFill>
                <a:effectLst/>
              </a:rPr>
              <a:t>Alignment: </a:t>
            </a:r>
            <a:r>
              <a:rPr lang="en-US" sz="2900" b="0" i="0" dirty="0">
                <a:solidFill>
                  <a:srgbClr val="374151"/>
                </a:solidFill>
                <a:effectLst/>
              </a:rPr>
              <a:t>When employees understand and connect with purpose, they're more likely to align their efforts and goals with the overarching objectives.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2900" b="1" i="0" dirty="0">
                <a:solidFill>
                  <a:schemeClr val="accent2"/>
                </a:solidFill>
                <a:effectLst/>
              </a:rPr>
              <a:t>Motivation:</a:t>
            </a:r>
            <a:r>
              <a:rPr lang="en-US" sz="2900" b="0" i="0" dirty="0">
                <a:solidFill>
                  <a:srgbClr val="374151"/>
                </a:solidFill>
                <a:effectLst/>
              </a:rPr>
              <a:t> Clear purpose statements provide a sense of direction and meaning to employees' work. It motivates them by offering a bigger picture of the organization's goals, inspiring a sense of contribution to something significant.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2900" b="1" i="0" dirty="0">
                <a:solidFill>
                  <a:schemeClr val="accent2"/>
                </a:solidFill>
                <a:effectLst/>
              </a:rPr>
              <a:t>Engagement:</a:t>
            </a:r>
            <a:r>
              <a:rPr lang="en-US" sz="29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900" b="0" i="0" dirty="0">
                <a:solidFill>
                  <a:srgbClr val="374151"/>
                </a:solidFill>
                <a:effectLst/>
              </a:rPr>
              <a:t>Employees who see the value and impact of their work within the context of the organization’s purpose. They feel a sense of ownership and commitment to achieving the collective goals.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2900" b="1" i="0" dirty="0">
                <a:solidFill>
                  <a:schemeClr val="accent2"/>
                </a:solidFill>
                <a:effectLst/>
              </a:rPr>
              <a:t>Development Focus: </a:t>
            </a:r>
            <a:r>
              <a:rPr lang="en-US" sz="2900" b="0" i="0" dirty="0">
                <a:solidFill>
                  <a:srgbClr val="374151"/>
                </a:solidFill>
                <a:effectLst/>
              </a:rPr>
              <a:t>When employees understand the bigger purpose, it's easier to tailor their development plans. They can focus on acquiring skills and knowledge that align with the organization's long-term goals.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67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A1C172A0-E327-4BDA-91A0-2B0114C6BA7D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EA502F87-97EC-451A-8D7B-1E3C055C1B2F}"/>
    </a:ext>
  </a:extLst>
</a:theme>
</file>

<file path=ppt/theme/theme3.xml><?xml version="1.0" encoding="utf-8"?>
<a:theme xmlns:a="http://schemas.openxmlformats.org/drawingml/2006/main" name="Layout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10B5DBE3-9F3D-4C45-AC42-38358BF475FE}"/>
    </a:ext>
  </a:extLst>
</a:theme>
</file>

<file path=ppt/theme/theme4.xml><?xml version="1.0" encoding="utf-8"?>
<a:theme xmlns:a="http://schemas.openxmlformats.org/drawingml/2006/main" name="Layout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B7AF2C5E-45B4-4825-96CD-7C90025FEEE2}"/>
    </a:ext>
  </a:extLst>
</a:theme>
</file>

<file path=ppt/theme/theme5.xml><?xml version="1.0" encoding="utf-8"?>
<a:theme xmlns:a="http://schemas.openxmlformats.org/drawingml/2006/main" name="Sponsor Slides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4A937839-80C3-4825-A0E2-0C2085A6D00B}"/>
    </a:ext>
  </a:extLst>
</a:theme>
</file>

<file path=ppt/theme/theme6.xml><?xml version="1.0" encoding="utf-8"?>
<a:theme xmlns:a="http://schemas.openxmlformats.org/drawingml/2006/main" name="Sponsor Slides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844E568B-A9B3-40F3-8614-EB54DF21640A}"/>
    </a:ext>
  </a:extLst>
</a:theme>
</file>

<file path=ppt/theme/theme7.xml><?xml version="1.0" encoding="utf-8"?>
<a:theme xmlns:a="http://schemas.openxmlformats.org/drawingml/2006/main" name="Platinum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85DBBD8A-FC47-4664-A2A9-B15C643970E2}"/>
    </a:ext>
  </a:extLst>
</a:theme>
</file>

<file path=ppt/theme/theme8.xml><?xml version="1.0" encoding="utf-8"?>
<a:theme xmlns:a="http://schemas.openxmlformats.org/drawingml/2006/main" name="Schedu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ak Template" id="{CA24360E-8B68-4D1B-8E53-613DE9C4555D}" vid="{E885FA20-E758-4659-AAF5-CDE3AB378C3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MonDak Template</Template>
  <TotalTime>73233</TotalTime>
  <Words>647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Nunito Sans</vt:lpstr>
      <vt:lpstr>Cover</vt:lpstr>
      <vt:lpstr>Content</vt:lpstr>
      <vt:lpstr>Layout_1</vt:lpstr>
      <vt:lpstr>Layout_2</vt:lpstr>
      <vt:lpstr>Sponsor Slides_2</vt:lpstr>
      <vt:lpstr>Sponsor Slides_3</vt:lpstr>
      <vt:lpstr>Platinum_</vt:lpstr>
      <vt:lpstr>Schedule</vt:lpstr>
      <vt:lpstr>PowerPoint Presentation</vt:lpstr>
      <vt:lpstr>PowerPoint Presentation</vt:lpstr>
      <vt:lpstr>The State of Succession</vt:lpstr>
      <vt:lpstr>Plan Now, or Merge Later</vt:lpstr>
      <vt:lpstr>The State of Succession</vt:lpstr>
      <vt:lpstr>Today’s Gap</vt:lpstr>
      <vt:lpstr>What we’re seeing….</vt:lpstr>
      <vt:lpstr>Development Strategies</vt:lpstr>
      <vt:lpstr>Purpose Alignment</vt:lpstr>
      <vt:lpstr>10 Steps to Development Planning</vt:lpstr>
      <vt:lpstr>Overcoming Common Roadblocks</vt:lpstr>
      <vt:lpstr>Important take aways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Barkal</dc:creator>
  <cp:lastModifiedBy>Lora Butterfield</cp:lastModifiedBy>
  <cp:revision>85</cp:revision>
  <cp:lastPrinted>2022-12-14T18:50:38Z</cp:lastPrinted>
  <dcterms:created xsi:type="dcterms:W3CDTF">2015-12-03T16:22:24Z</dcterms:created>
  <dcterms:modified xsi:type="dcterms:W3CDTF">2024-01-10T00:57:42Z</dcterms:modified>
</cp:coreProperties>
</file>