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  <p:sldMasterId id="2147483666" r:id="rId2"/>
    <p:sldMasterId id="2147483669" r:id="rId3"/>
    <p:sldMasterId id="2147483671" r:id="rId4"/>
    <p:sldMasterId id="2147483673" r:id="rId5"/>
    <p:sldMasterId id="2147483675" r:id="rId6"/>
    <p:sldMasterId id="2147483677" r:id="rId7"/>
    <p:sldMasterId id="2147483679" r:id="rId8"/>
  </p:sldMasterIdLst>
  <p:notesMasterIdLst>
    <p:notesMasterId r:id="rId34"/>
  </p:notesMasterIdLst>
  <p:sldIdLst>
    <p:sldId id="1572" r:id="rId9"/>
    <p:sldId id="256" r:id="rId10"/>
    <p:sldId id="1564" r:id="rId11"/>
    <p:sldId id="1568" r:id="rId12"/>
    <p:sldId id="1565" r:id="rId13"/>
    <p:sldId id="655" r:id="rId14"/>
    <p:sldId id="656" r:id="rId15"/>
    <p:sldId id="657" r:id="rId16"/>
    <p:sldId id="658" r:id="rId17"/>
    <p:sldId id="659" r:id="rId18"/>
    <p:sldId id="1573" r:id="rId19"/>
    <p:sldId id="1569" r:id="rId20"/>
    <p:sldId id="1570" r:id="rId21"/>
    <p:sldId id="1571" r:id="rId22"/>
    <p:sldId id="1574" r:id="rId23"/>
    <p:sldId id="622" r:id="rId24"/>
    <p:sldId id="624" r:id="rId25"/>
    <p:sldId id="625" r:id="rId26"/>
    <p:sldId id="618" r:id="rId27"/>
    <p:sldId id="619" r:id="rId28"/>
    <p:sldId id="620" r:id="rId29"/>
    <p:sldId id="621" r:id="rId30"/>
    <p:sldId id="1563" r:id="rId31"/>
    <p:sldId id="287" r:id="rId32"/>
    <p:sldId id="258" r:id="rId33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5BA622-4D58-6191-4C17-CB415A2236FA}" name="Scott Butterfield" initials="SB" userId="70abc23771eafcd8" providerId="Windows Live"/>
  <p188:author id="{3DC94C2F-A993-D3F6-BD9A-C444E51EC11F}" name="Alison Carr" initials="AC" userId="S::alison@amcconsultingcu.onmicrosoft.com::d789da43-f6a7-4ae9-a278-0be0a5865c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41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0E900-7A2B-4E7F-9060-11B63B287AF2}" v="8" dt="2024-01-09T22:04:53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82809" autoAdjust="0"/>
  </p:normalViewPr>
  <p:slideViewPr>
    <p:cSldViewPr snapToGrid="0">
      <p:cViewPr varScale="1">
        <p:scale>
          <a:sx n="74" d="100"/>
          <a:sy n="74" d="100"/>
        </p:scale>
        <p:origin x="514" y="5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4886CF-BA08-4C58-B576-79A0819DFD7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D58FB5C-74D0-4CAA-9431-59B6CFFBD727}">
      <dgm:prSet/>
      <dgm:spPr/>
      <dgm:t>
        <a:bodyPr/>
        <a:lstStyle/>
        <a:p>
          <a:r>
            <a:rPr lang="en-US" dirty="0"/>
            <a:t>Engagement increases when individual and organizational values are aligned – purpose focused</a:t>
          </a:r>
        </a:p>
      </dgm:t>
    </dgm:pt>
    <dgm:pt modelId="{74F864D3-A308-45C7-B772-EA06BB02C8C6}" type="parTrans" cxnId="{2C5F8417-62B4-4DD2-8A40-14C624591DB9}">
      <dgm:prSet/>
      <dgm:spPr/>
      <dgm:t>
        <a:bodyPr/>
        <a:lstStyle/>
        <a:p>
          <a:endParaRPr lang="en-US"/>
        </a:p>
      </dgm:t>
    </dgm:pt>
    <dgm:pt modelId="{E699A004-62E6-463C-8C7E-CDC510044825}" type="sibTrans" cxnId="{2C5F8417-62B4-4DD2-8A40-14C624591DB9}">
      <dgm:prSet/>
      <dgm:spPr/>
      <dgm:t>
        <a:bodyPr/>
        <a:lstStyle/>
        <a:p>
          <a:endParaRPr lang="en-US"/>
        </a:p>
      </dgm:t>
    </dgm:pt>
    <dgm:pt modelId="{50187B2B-BBCF-4BDA-93EC-0196F4E00981}">
      <dgm:prSet/>
      <dgm:spPr/>
      <dgm:t>
        <a:bodyPr/>
        <a:lstStyle/>
        <a:p>
          <a:r>
            <a:rPr lang="en-US" dirty="0"/>
            <a:t>Seek and include their unique input, ideas and opinions</a:t>
          </a:r>
        </a:p>
      </dgm:t>
    </dgm:pt>
    <dgm:pt modelId="{1011800E-79F3-42AC-AC12-8320E8487B10}" type="parTrans" cxnId="{8FA5F51C-1E97-4933-8BF0-43FAD031E7D5}">
      <dgm:prSet/>
      <dgm:spPr/>
      <dgm:t>
        <a:bodyPr/>
        <a:lstStyle/>
        <a:p>
          <a:endParaRPr lang="en-US"/>
        </a:p>
      </dgm:t>
    </dgm:pt>
    <dgm:pt modelId="{0E242812-B232-4C74-BF78-A7067E498600}" type="sibTrans" cxnId="{8FA5F51C-1E97-4933-8BF0-43FAD031E7D5}">
      <dgm:prSet/>
      <dgm:spPr/>
      <dgm:t>
        <a:bodyPr/>
        <a:lstStyle/>
        <a:p>
          <a:endParaRPr lang="en-US"/>
        </a:p>
      </dgm:t>
    </dgm:pt>
    <dgm:pt modelId="{72457C61-05C0-4081-9C7B-08A63F8540C3}">
      <dgm:prSet/>
      <dgm:spPr/>
      <dgm:t>
        <a:bodyPr/>
        <a:lstStyle/>
        <a:p>
          <a:r>
            <a:rPr lang="en-US" dirty="0"/>
            <a:t>Encourage directors to be involved in their community</a:t>
          </a:r>
        </a:p>
      </dgm:t>
    </dgm:pt>
    <dgm:pt modelId="{61FCFC79-8FC3-4753-8507-273821E6949B}" type="parTrans" cxnId="{26823AC2-5D6B-44F5-86DD-99C3BF3AA6F9}">
      <dgm:prSet/>
      <dgm:spPr/>
      <dgm:t>
        <a:bodyPr/>
        <a:lstStyle/>
        <a:p>
          <a:endParaRPr lang="en-US"/>
        </a:p>
      </dgm:t>
    </dgm:pt>
    <dgm:pt modelId="{E7AAFAEB-C0F5-4C67-B215-F714112F6784}" type="sibTrans" cxnId="{26823AC2-5D6B-44F5-86DD-99C3BF3AA6F9}">
      <dgm:prSet/>
      <dgm:spPr/>
      <dgm:t>
        <a:bodyPr/>
        <a:lstStyle/>
        <a:p>
          <a:endParaRPr lang="en-US"/>
        </a:p>
      </dgm:t>
    </dgm:pt>
    <dgm:pt modelId="{61C3C715-1DCF-4420-B3C4-415AAE24A0C5}">
      <dgm:prSet/>
      <dgm:spPr/>
      <dgm:t>
        <a:bodyPr/>
        <a:lstStyle/>
        <a:p>
          <a:r>
            <a:rPr lang="en-US" dirty="0"/>
            <a:t>Provide training and development </a:t>
          </a:r>
        </a:p>
      </dgm:t>
    </dgm:pt>
    <dgm:pt modelId="{D1BA9ADE-6B8A-4A48-B383-FDAC373AE1F4}" type="parTrans" cxnId="{B64B296E-8D31-464A-BA05-0E8D00536EF2}">
      <dgm:prSet/>
      <dgm:spPr/>
      <dgm:t>
        <a:bodyPr/>
        <a:lstStyle/>
        <a:p>
          <a:endParaRPr lang="en-US"/>
        </a:p>
      </dgm:t>
    </dgm:pt>
    <dgm:pt modelId="{3F015EC2-D738-4993-8CB1-07B090F629EF}" type="sibTrans" cxnId="{B64B296E-8D31-464A-BA05-0E8D00536EF2}">
      <dgm:prSet/>
      <dgm:spPr/>
      <dgm:t>
        <a:bodyPr/>
        <a:lstStyle/>
        <a:p>
          <a:endParaRPr lang="en-US"/>
        </a:p>
      </dgm:t>
    </dgm:pt>
    <dgm:pt modelId="{21F40D79-5770-4C4F-BC57-ACE45502F1CC}">
      <dgm:prSet/>
      <dgm:spPr/>
      <dgm:t>
        <a:bodyPr/>
        <a:lstStyle/>
        <a:p>
          <a:r>
            <a:rPr lang="en-US" dirty="0"/>
            <a:t>Set clear expectations</a:t>
          </a:r>
        </a:p>
      </dgm:t>
    </dgm:pt>
    <dgm:pt modelId="{3B9D13B7-6895-40D6-8F63-75A9D9DC421B}" type="parTrans" cxnId="{FB8332C7-07A7-47C6-B866-088089763EBC}">
      <dgm:prSet/>
      <dgm:spPr/>
      <dgm:t>
        <a:bodyPr/>
        <a:lstStyle/>
        <a:p>
          <a:endParaRPr lang="en-US"/>
        </a:p>
      </dgm:t>
    </dgm:pt>
    <dgm:pt modelId="{E28F15E3-B839-4A66-842E-F10C9FF3ED36}" type="sibTrans" cxnId="{FB8332C7-07A7-47C6-B866-088089763EBC}">
      <dgm:prSet/>
      <dgm:spPr/>
      <dgm:t>
        <a:bodyPr/>
        <a:lstStyle/>
        <a:p>
          <a:endParaRPr lang="en-US"/>
        </a:p>
      </dgm:t>
    </dgm:pt>
    <dgm:pt modelId="{6BA01D55-7F12-493C-A2F1-68A6C9AFCB38}">
      <dgm:prSet/>
      <dgm:spPr/>
      <dgm:t>
        <a:bodyPr/>
        <a:lstStyle/>
        <a:p>
          <a:r>
            <a:rPr lang="en-US" dirty="0"/>
            <a:t>Recognition and appreciation</a:t>
          </a:r>
        </a:p>
      </dgm:t>
    </dgm:pt>
    <dgm:pt modelId="{7F9D9417-5744-4A9F-9F9C-69A2762ECB9D}" type="parTrans" cxnId="{B25EB0C7-769E-4B7B-88F3-F4C2ADE48767}">
      <dgm:prSet/>
      <dgm:spPr/>
      <dgm:t>
        <a:bodyPr/>
        <a:lstStyle/>
        <a:p>
          <a:endParaRPr lang="en-US"/>
        </a:p>
      </dgm:t>
    </dgm:pt>
    <dgm:pt modelId="{CCA1DC6D-3420-412F-BA1E-6C68E378D760}" type="sibTrans" cxnId="{B25EB0C7-769E-4B7B-88F3-F4C2ADE48767}">
      <dgm:prSet/>
      <dgm:spPr/>
      <dgm:t>
        <a:bodyPr/>
        <a:lstStyle/>
        <a:p>
          <a:endParaRPr lang="en-US"/>
        </a:p>
      </dgm:t>
    </dgm:pt>
    <dgm:pt modelId="{8665C4E4-AC76-47EE-8B77-4DCFF4D78C0F}" type="pres">
      <dgm:prSet presAssocID="{454886CF-BA08-4C58-B576-79A0819DFD78}" presName="root" presStyleCnt="0">
        <dgm:presLayoutVars>
          <dgm:dir/>
          <dgm:resizeHandles val="exact"/>
        </dgm:presLayoutVars>
      </dgm:prSet>
      <dgm:spPr/>
    </dgm:pt>
    <dgm:pt modelId="{9A9A7D7F-56A3-44B5-BC4B-8077E562465E}" type="pres">
      <dgm:prSet presAssocID="{5D58FB5C-74D0-4CAA-9431-59B6CFFBD727}" presName="compNode" presStyleCnt="0"/>
      <dgm:spPr/>
    </dgm:pt>
    <dgm:pt modelId="{E7836E9F-0596-4101-B63C-1119B914484C}" type="pres">
      <dgm:prSet presAssocID="{5D58FB5C-74D0-4CAA-9431-59B6CFFBD727}" presName="bgRect" presStyleLbl="bgShp" presStyleIdx="0" presStyleCnt="6" custLinFactNeighborY="-235"/>
      <dgm:spPr/>
    </dgm:pt>
    <dgm:pt modelId="{139AF38B-908C-4BDB-9AC7-C10822220A76}" type="pres">
      <dgm:prSet presAssocID="{5D58FB5C-74D0-4CAA-9431-59B6CFFBD72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1C351CDF-C70C-44A1-8DFB-7BF555ECFCB0}" type="pres">
      <dgm:prSet presAssocID="{5D58FB5C-74D0-4CAA-9431-59B6CFFBD727}" presName="spaceRect" presStyleCnt="0"/>
      <dgm:spPr/>
    </dgm:pt>
    <dgm:pt modelId="{061E31B2-43BF-487E-8F8F-A06FA8629796}" type="pres">
      <dgm:prSet presAssocID="{5D58FB5C-74D0-4CAA-9431-59B6CFFBD727}" presName="parTx" presStyleLbl="revTx" presStyleIdx="0" presStyleCnt="6">
        <dgm:presLayoutVars>
          <dgm:chMax val="0"/>
          <dgm:chPref val="0"/>
        </dgm:presLayoutVars>
      </dgm:prSet>
      <dgm:spPr/>
    </dgm:pt>
    <dgm:pt modelId="{731DF932-FFAF-4411-9ADA-D09D75C8FC7B}" type="pres">
      <dgm:prSet presAssocID="{E699A004-62E6-463C-8C7E-CDC510044825}" presName="sibTrans" presStyleCnt="0"/>
      <dgm:spPr/>
    </dgm:pt>
    <dgm:pt modelId="{65B77427-82EF-4618-81F8-2514E6822BAE}" type="pres">
      <dgm:prSet presAssocID="{50187B2B-BBCF-4BDA-93EC-0196F4E00981}" presName="compNode" presStyleCnt="0"/>
      <dgm:spPr/>
    </dgm:pt>
    <dgm:pt modelId="{CA87A524-3440-40C8-97DE-FA77D6296C1E}" type="pres">
      <dgm:prSet presAssocID="{50187B2B-BBCF-4BDA-93EC-0196F4E00981}" presName="bgRect" presStyleLbl="bgShp" presStyleIdx="1" presStyleCnt="6" custLinFactNeighborX="354" custLinFactNeighborY="-1192"/>
      <dgm:spPr/>
    </dgm:pt>
    <dgm:pt modelId="{8604583C-C7EC-46C1-AA07-71CAE4731CDA}" type="pres">
      <dgm:prSet presAssocID="{50187B2B-BBCF-4BDA-93EC-0196F4E0098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F507F423-E119-42FB-B529-E3137F17B2D0}" type="pres">
      <dgm:prSet presAssocID="{50187B2B-BBCF-4BDA-93EC-0196F4E00981}" presName="spaceRect" presStyleCnt="0"/>
      <dgm:spPr/>
    </dgm:pt>
    <dgm:pt modelId="{694CD20D-A63E-442A-BE5A-B77EEDD1C87A}" type="pres">
      <dgm:prSet presAssocID="{50187B2B-BBCF-4BDA-93EC-0196F4E00981}" presName="parTx" presStyleLbl="revTx" presStyleIdx="1" presStyleCnt="6">
        <dgm:presLayoutVars>
          <dgm:chMax val="0"/>
          <dgm:chPref val="0"/>
        </dgm:presLayoutVars>
      </dgm:prSet>
      <dgm:spPr/>
    </dgm:pt>
    <dgm:pt modelId="{D64316E5-8835-4F51-8EB9-878580E2A7FE}" type="pres">
      <dgm:prSet presAssocID="{0E242812-B232-4C74-BF78-A7067E498600}" presName="sibTrans" presStyleCnt="0"/>
      <dgm:spPr/>
    </dgm:pt>
    <dgm:pt modelId="{6D347902-9692-46C6-805A-391585D1F691}" type="pres">
      <dgm:prSet presAssocID="{72457C61-05C0-4081-9C7B-08A63F8540C3}" presName="compNode" presStyleCnt="0"/>
      <dgm:spPr/>
    </dgm:pt>
    <dgm:pt modelId="{3AEF1D86-78E9-48BC-B132-7F10B23EA96F}" type="pres">
      <dgm:prSet presAssocID="{72457C61-05C0-4081-9C7B-08A63F8540C3}" presName="bgRect" presStyleLbl="bgShp" presStyleIdx="2" presStyleCnt="6" custLinFactNeighborY="-235"/>
      <dgm:spPr/>
    </dgm:pt>
    <dgm:pt modelId="{79E4537F-01DC-4081-BC01-0D86A2CE8B40}" type="pres">
      <dgm:prSet presAssocID="{72457C61-05C0-4081-9C7B-08A63F8540C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643E60A-B71F-479B-AC71-CB8E602513D0}" type="pres">
      <dgm:prSet presAssocID="{72457C61-05C0-4081-9C7B-08A63F8540C3}" presName="spaceRect" presStyleCnt="0"/>
      <dgm:spPr/>
    </dgm:pt>
    <dgm:pt modelId="{B5D7794C-4970-45EC-B8D3-B5A45BC685B6}" type="pres">
      <dgm:prSet presAssocID="{72457C61-05C0-4081-9C7B-08A63F8540C3}" presName="parTx" presStyleLbl="revTx" presStyleIdx="2" presStyleCnt="6" custLinFactNeighborY="-235">
        <dgm:presLayoutVars>
          <dgm:chMax val="0"/>
          <dgm:chPref val="0"/>
        </dgm:presLayoutVars>
      </dgm:prSet>
      <dgm:spPr/>
    </dgm:pt>
    <dgm:pt modelId="{31B907A5-B395-4FEF-8485-4127AC8B91A1}" type="pres">
      <dgm:prSet presAssocID="{E7AAFAEB-C0F5-4C67-B215-F714112F6784}" presName="sibTrans" presStyleCnt="0"/>
      <dgm:spPr/>
    </dgm:pt>
    <dgm:pt modelId="{166B8EE5-5729-4B06-A144-E8F9BBF66BE0}" type="pres">
      <dgm:prSet presAssocID="{61C3C715-1DCF-4420-B3C4-415AAE24A0C5}" presName="compNode" presStyleCnt="0"/>
      <dgm:spPr/>
    </dgm:pt>
    <dgm:pt modelId="{52E6EFE2-A0AB-44CC-AF5A-802A73B4F22C}" type="pres">
      <dgm:prSet presAssocID="{61C3C715-1DCF-4420-B3C4-415AAE24A0C5}" presName="bgRect" presStyleLbl="bgShp" presStyleIdx="3" presStyleCnt="6"/>
      <dgm:spPr/>
    </dgm:pt>
    <dgm:pt modelId="{4F03E940-18CE-4E37-9918-87D518E1DD2F}" type="pres">
      <dgm:prSet presAssocID="{61C3C715-1DCF-4420-B3C4-415AAE24A0C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5536AA3-D61D-467B-8A18-B48EBD7A7D30}" type="pres">
      <dgm:prSet presAssocID="{61C3C715-1DCF-4420-B3C4-415AAE24A0C5}" presName="spaceRect" presStyleCnt="0"/>
      <dgm:spPr/>
    </dgm:pt>
    <dgm:pt modelId="{A7B2B5C2-A20A-486D-A4AB-677505622D52}" type="pres">
      <dgm:prSet presAssocID="{61C3C715-1DCF-4420-B3C4-415AAE24A0C5}" presName="parTx" presStyleLbl="revTx" presStyleIdx="3" presStyleCnt="6">
        <dgm:presLayoutVars>
          <dgm:chMax val="0"/>
          <dgm:chPref val="0"/>
        </dgm:presLayoutVars>
      </dgm:prSet>
      <dgm:spPr/>
    </dgm:pt>
    <dgm:pt modelId="{8CAA9EFA-0BB6-4AE1-BCD9-DB625C1F4552}" type="pres">
      <dgm:prSet presAssocID="{3F015EC2-D738-4993-8CB1-07B090F629EF}" presName="sibTrans" presStyleCnt="0"/>
      <dgm:spPr/>
    </dgm:pt>
    <dgm:pt modelId="{D39BA1FE-417F-4CC4-9D9B-0213BB52D4A4}" type="pres">
      <dgm:prSet presAssocID="{21F40D79-5770-4C4F-BC57-ACE45502F1CC}" presName="compNode" presStyleCnt="0"/>
      <dgm:spPr/>
    </dgm:pt>
    <dgm:pt modelId="{7DACB5DB-B30F-4FE0-B101-B875EE2E3F58}" type="pres">
      <dgm:prSet presAssocID="{21F40D79-5770-4C4F-BC57-ACE45502F1CC}" presName="bgRect" presStyleLbl="bgShp" presStyleIdx="4" presStyleCnt="6"/>
      <dgm:spPr/>
    </dgm:pt>
    <dgm:pt modelId="{690F2F74-6335-4681-B82F-039752E4E348}" type="pres">
      <dgm:prSet presAssocID="{21F40D79-5770-4C4F-BC57-ACE45502F1C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C38562A-0F33-4634-9031-EBABCC5D7E87}" type="pres">
      <dgm:prSet presAssocID="{21F40D79-5770-4C4F-BC57-ACE45502F1CC}" presName="spaceRect" presStyleCnt="0"/>
      <dgm:spPr/>
    </dgm:pt>
    <dgm:pt modelId="{7AE1257B-841F-4556-8EE1-740A64F92A08}" type="pres">
      <dgm:prSet presAssocID="{21F40D79-5770-4C4F-BC57-ACE45502F1CC}" presName="parTx" presStyleLbl="revTx" presStyleIdx="4" presStyleCnt="6">
        <dgm:presLayoutVars>
          <dgm:chMax val="0"/>
          <dgm:chPref val="0"/>
        </dgm:presLayoutVars>
      </dgm:prSet>
      <dgm:spPr/>
    </dgm:pt>
    <dgm:pt modelId="{9431C466-6C1E-4F75-AE9B-4699BD1D5B21}" type="pres">
      <dgm:prSet presAssocID="{E28F15E3-B839-4A66-842E-F10C9FF3ED36}" presName="sibTrans" presStyleCnt="0"/>
      <dgm:spPr/>
    </dgm:pt>
    <dgm:pt modelId="{97BDE1D1-93A2-4430-85B1-43EA25A0CAB3}" type="pres">
      <dgm:prSet presAssocID="{6BA01D55-7F12-493C-A2F1-68A6C9AFCB38}" presName="compNode" presStyleCnt="0"/>
      <dgm:spPr/>
    </dgm:pt>
    <dgm:pt modelId="{D0F54284-3082-415E-B7B3-2E9E4F44A960}" type="pres">
      <dgm:prSet presAssocID="{6BA01D55-7F12-493C-A2F1-68A6C9AFCB38}" presName="bgRect" presStyleLbl="bgShp" presStyleIdx="5" presStyleCnt="6"/>
      <dgm:spPr/>
    </dgm:pt>
    <dgm:pt modelId="{E78300AC-B56F-4374-A7F3-1D8B8242C0D2}" type="pres">
      <dgm:prSet presAssocID="{6BA01D55-7F12-493C-A2F1-68A6C9AFCB38}" presName="iconRect" presStyleLbl="node1" presStyleIdx="5" presStyleCnt="6" custScaleX="202512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FD3152B9-D097-4353-9A11-CC8838C36611}" type="pres">
      <dgm:prSet presAssocID="{6BA01D55-7F12-493C-A2F1-68A6C9AFCB38}" presName="spaceRect" presStyleCnt="0"/>
      <dgm:spPr/>
    </dgm:pt>
    <dgm:pt modelId="{7E1D4F77-5E0A-4228-8D04-4D32F532BB4F}" type="pres">
      <dgm:prSet presAssocID="{6BA01D55-7F12-493C-A2F1-68A6C9AFCB3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66DFE01-3718-4520-95FF-D3755D128B7A}" type="presOf" srcId="{21F40D79-5770-4C4F-BC57-ACE45502F1CC}" destId="{7AE1257B-841F-4556-8EE1-740A64F92A08}" srcOrd="0" destOrd="0" presId="urn:microsoft.com/office/officeart/2018/2/layout/IconVerticalSolidList"/>
    <dgm:cxn modelId="{2C5F8417-62B4-4DD2-8A40-14C624591DB9}" srcId="{454886CF-BA08-4C58-B576-79A0819DFD78}" destId="{5D58FB5C-74D0-4CAA-9431-59B6CFFBD727}" srcOrd="0" destOrd="0" parTransId="{74F864D3-A308-45C7-B772-EA06BB02C8C6}" sibTransId="{E699A004-62E6-463C-8C7E-CDC510044825}"/>
    <dgm:cxn modelId="{8FA5F51C-1E97-4933-8BF0-43FAD031E7D5}" srcId="{454886CF-BA08-4C58-B576-79A0819DFD78}" destId="{50187B2B-BBCF-4BDA-93EC-0196F4E00981}" srcOrd="1" destOrd="0" parTransId="{1011800E-79F3-42AC-AC12-8320E8487B10}" sibTransId="{0E242812-B232-4C74-BF78-A7067E498600}"/>
    <dgm:cxn modelId="{6BF23E1E-B940-4F99-A53A-A5BE70B358B4}" type="presOf" srcId="{61C3C715-1DCF-4420-B3C4-415AAE24A0C5}" destId="{A7B2B5C2-A20A-486D-A4AB-677505622D52}" srcOrd="0" destOrd="0" presId="urn:microsoft.com/office/officeart/2018/2/layout/IconVerticalSolidList"/>
    <dgm:cxn modelId="{46E66935-FBB7-4FA3-9902-9CB489449D27}" type="presOf" srcId="{454886CF-BA08-4C58-B576-79A0819DFD78}" destId="{8665C4E4-AC76-47EE-8B77-4DCFF4D78C0F}" srcOrd="0" destOrd="0" presId="urn:microsoft.com/office/officeart/2018/2/layout/IconVerticalSolidList"/>
    <dgm:cxn modelId="{96C99C60-5802-4671-B159-54A2A25B0D63}" type="presOf" srcId="{72457C61-05C0-4081-9C7B-08A63F8540C3}" destId="{B5D7794C-4970-45EC-B8D3-B5A45BC685B6}" srcOrd="0" destOrd="0" presId="urn:microsoft.com/office/officeart/2018/2/layout/IconVerticalSolidList"/>
    <dgm:cxn modelId="{B64B296E-8D31-464A-BA05-0E8D00536EF2}" srcId="{454886CF-BA08-4C58-B576-79A0819DFD78}" destId="{61C3C715-1DCF-4420-B3C4-415AAE24A0C5}" srcOrd="3" destOrd="0" parTransId="{D1BA9ADE-6B8A-4A48-B383-FDAC373AE1F4}" sibTransId="{3F015EC2-D738-4993-8CB1-07B090F629EF}"/>
    <dgm:cxn modelId="{D6F33F9A-A0FB-4390-AC90-C73F472142DA}" type="presOf" srcId="{5D58FB5C-74D0-4CAA-9431-59B6CFFBD727}" destId="{061E31B2-43BF-487E-8F8F-A06FA8629796}" srcOrd="0" destOrd="0" presId="urn:microsoft.com/office/officeart/2018/2/layout/IconVerticalSolidList"/>
    <dgm:cxn modelId="{26823AC2-5D6B-44F5-86DD-99C3BF3AA6F9}" srcId="{454886CF-BA08-4C58-B576-79A0819DFD78}" destId="{72457C61-05C0-4081-9C7B-08A63F8540C3}" srcOrd="2" destOrd="0" parTransId="{61FCFC79-8FC3-4753-8507-273821E6949B}" sibTransId="{E7AAFAEB-C0F5-4C67-B215-F714112F6784}"/>
    <dgm:cxn modelId="{FB8332C7-07A7-47C6-B866-088089763EBC}" srcId="{454886CF-BA08-4C58-B576-79A0819DFD78}" destId="{21F40D79-5770-4C4F-BC57-ACE45502F1CC}" srcOrd="4" destOrd="0" parTransId="{3B9D13B7-6895-40D6-8F63-75A9D9DC421B}" sibTransId="{E28F15E3-B839-4A66-842E-F10C9FF3ED36}"/>
    <dgm:cxn modelId="{A2C090C7-A690-4C2B-A118-BA37EDAB6803}" type="presOf" srcId="{6BA01D55-7F12-493C-A2F1-68A6C9AFCB38}" destId="{7E1D4F77-5E0A-4228-8D04-4D32F532BB4F}" srcOrd="0" destOrd="0" presId="urn:microsoft.com/office/officeart/2018/2/layout/IconVerticalSolidList"/>
    <dgm:cxn modelId="{B25EB0C7-769E-4B7B-88F3-F4C2ADE48767}" srcId="{454886CF-BA08-4C58-B576-79A0819DFD78}" destId="{6BA01D55-7F12-493C-A2F1-68A6C9AFCB38}" srcOrd="5" destOrd="0" parTransId="{7F9D9417-5744-4A9F-9F9C-69A2762ECB9D}" sibTransId="{CCA1DC6D-3420-412F-BA1E-6C68E378D760}"/>
    <dgm:cxn modelId="{A211B1DF-3754-4DD2-8577-DBAC50B2AEA1}" type="presOf" srcId="{50187B2B-BBCF-4BDA-93EC-0196F4E00981}" destId="{694CD20D-A63E-442A-BE5A-B77EEDD1C87A}" srcOrd="0" destOrd="0" presId="urn:microsoft.com/office/officeart/2018/2/layout/IconVerticalSolidList"/>
    <dgm:cxn modelId="{42B1C02E-05E1-4FB0-B026-F5BB3D5DC492}" type="presParOf" srcId="{8665C4E4-AC76-47EE-8B77-4DCFF4D78C0F}" destId="{9A9A7D7F-56A3-44B5-BC4B-8077E562465E}" srcOrd="0" destOrd="0" presId="urn:microsoft.com/office/officeart/2018/2/layout/IconVerticalSolidList"/>
    <dgm:cxn modelId="{9850680C-1741-4AEF-B7E8-049D044F78F2}" type="presParOf" srcId="{9A9A7D7F-56A3-44B5-BC4B-8077E562465E}" destId="{E7836E9F-0596-4101-B63C-1119B914484C}" srcOrd="0" destOrd="0" presId="urn:microsoft.com/office/officeart/2018/2/layout/IconVerticalSolidList"/>
    <dgm:cxn modelId="{5CEE0608-4D19-4FDC-A8F3-93C789D77E7C}" type="presParOf" srcId="{9A9A7D7F-56A3-44B5-BC4B-8077E562465E}" destId="{139AF38B-908C-4BDB-9AC7-C10822220A76}" srcOrd="1" destOrd="0" presId="urn:microsoft.com/office/officeart/2018/2/layout/IconVerticalSolidList"/>
    <dgm:cxn modelId="{523D3336-4698-47C2-A09B-444DFB1FF0AB}" type="presParOf" srcId="{9A9A7D7F-56A3-44B5-BC4B-8077E562465E}" destId="{1C351CDF-C70C-44A1-8DFB-7BF555ECFCB0}" srcOrd="2" destOrd="0" presId="urn:microsoft.com/office/officeart/2018/2/layout/IconVerticalSolidList"/>
    <dgm:cxn modelId="{6EB5C1BC-13E7-443C-A7C6-B4E8A35D5326}" type="presParOf" srcId="{9A9A7D7F-56A3-44B5-BC4B-8077E562465E}" destId="{061E31B2-43BF-487E-8F8F-A06FA8629796}" srcOrd="3" destOrd="0" presId="urn:microsoft.com/office/officeart/2018/2/layout/IconVerticalSolidList"/>
    <dgm:cxn modelId="{BDA86D9E-7B1D-4202-A1D6-660B125DA6EA}" type="presParOf" srcId="{8665C4E4-AC76-47EE-8B77-4DCFF4D78C0F}" destId="{731DF932-FFAF-4411-9ADA-D09D75C8FC7B}" srcOrd="1" destOrd="0" presId="urn:microsoft.com/office/officeart/2018/2/layout/IconVerticalSolidList"/>
    <dgm:cxn modelId="{5B10A5FD-EDDD-402E-9B05-F7A355CC1D74}" type="presParOf" srcId="{8665C4E4-AC76-47EE-8B77-4DCFF4D78C0F}" destId="{65B77427-82EF-4618-81F8-2514E6822BAE}" srcOrd="2" destOrd="0" presId="urn:microsoft.com/office/officeart/2018/2/layout/IconVerticalSolidList"/>
    <dgm:cxn modelId="{0F117D07-4BB9-401D-BCA1-80D58B147914}" type="presParOf" srcId="{65B77427-82EF-4618-81F8-2514E6822BAE}" destId="{CA87A524-3440-40C8-97DE-FA77D6296C1E}" srcOrd="0" destOrd="0" presId="urn:microsoft.com/office/officeart/2018/2/layout/IconVerticalSolidList"/>
    <dgm:cxn modelId="{C7440139-6A64-4999-B27B-58D98482CE95}" type="presParOf" srcId="{65B77427-82EF-4618-81F8-2514E6822BAE}" destId="{8604583C-C7EC-46C1-AA07-71CAE4731CDA}" srcOrd="1" destOrd="0" presId="urn:microsoft.com/office/officeart/2018/2/layout/IconVerticalSolidList"/>
    <dgm:cxn modelId="{CDF67EA6-CC51-4371-90E8-E284B1C72F7F}" type="presParOf" srcId="{65B77427-82EF-4618-81F8-2514E6822BAE}" destId="{F507F423-E119-42FB-B529-E3137F17B2D0}" srcOrd="2" destOrd="0" presId="urn:microsoft.com/office/officeart/2018/2/layout/IconVerticalSolidList"/>
    <dgm:cxn modelId="{B1F74E90-6E10-46DC-99EC-F009340BBF81}" type="presParOf" srcId="{65B77427-82EF-4618-81F8-2514E6822BAE}" destId="{694CD20D-A63E-442A-BE5A-B77EEDD1C87A}" srcOrd="3" destOrd="0" presId="urn:microsoft.com/office/officeart/2018/2/layout/IconVerticalSolidList"/>
    <dgm:cxn modelId="{B3B26F9D-EF3C-4D35-A73A-3A1D23FD2A92}" type="presParOf" srcId="{8665C4E4-AC76-47EE-8B77-4DCFF4D78C0F}" destId="{D64316E5-8835-4F51-8EB9-878580E2A7FE}" srcOrd="3" destOrd="0" presId="urn:microsoft.com/office/officeart/2018/2/layout/IconVerticalSolidList"/>
    <dgm:cxn modelId="{E8D06E81-28C4-40AF-8695-EB270FF9F59D}" type="presParOf" srcId="{8665C4E4-AC76-47EE-8B77-4DCFF4D78C0F}" destId="{6D347902-9692-46C6-805A-391585D1F691}" srcOrd="4" destOrd="0" presId="urn:microsoft.com/office/officeart/2018/2/layout/IconVerticalSolidList"/>
    <dgm:cxn modelId="{31850495-0695-480D-8015-50268B327E3D}" type="presParOf" srcId="{6D347902-9692-46C6-805A-391585D1F691}" destId="{3AEF1D86-78E9-48BC-B132-7F10B23EA96F}" srcOrd="0" destOrd="0" presId="urn:microsoft.com/office/officeart/2018/2/layout/IconVerticalSolidList"/>
    <dgm:cxn modelId="{F42247CF-F808-468D-8EF7-E1394397AABE}" type="presParOf" srcId="{6D347902-9692-46C6-805A-391585D1F691}" destId="{79E4537F-01DC-4081-BC01-0D86A2CE8B40}" srcOrd="1" destOrd="0" presId="urn:microsoft.com/office/officeart/2018/2/layout/IconVerticalSolidList"/>
    <dgm:cxn modelId="{EDBA5F9F-C952-4822-8A4B-A52CD8269CBF}" type="presParOf" srcId="{6D347902-9692-46C6-805A-391585D1F691}" destId="{A643E60A-B71F-479B-AC71-CB8E602513D0}" srcOrd="2" destOrd="0" presId="urn:microsoft.com/office/officeart/2018/2/layout/IconVerticalSolidList"/>
    <dgm:cxn modelId="{03F8AA46-0DF7-4086-A261-DC9E6F818DB2}" type="presParOf" srcId="{6D347902-9692-46C6-805A-391585D1F691}" destId="{B5D7794C-4970-45EC-B8D3-B5A45BC685B6}" srcOrd="3" destOrd="0" presId="urn:microsoft.com/office/officeart/2018/2/layout/IconVerticalSolidList"/>
    <dgm:cxn modelId="{1582E141-E45A-442C-90E2-D454675D6C02}" type="presParOf" srcId="{8665C4E4-AC76-47EE-8B77-4DCFF4D78C0F}" destId="{31B907A5-B395-4FEF-8485-4127AC8B91A1}" srcOrd="5" destOrd="0" presId="urn:microsoft.com/office/officeart/2018/2/layout/IconVerticalSolidList"/>
    <dgm:cxn modelId="{942CDD19-8322-49A1-922D-BBFA9FE50F7A}" type="presParOf" srcId="{8665C4E4-AC76-47EE-8B77-4DCFF4D78C0F}" destId="{166B8EE5-5729-4B06-A144-E8F9BBF66BE0}" srcOrd="6" destOrd="0" presId="urn:microsoft.com/office/officeart/2018/2/layout/IconVerticalSolidList"/>
    <dgm:cxn modelId="{D80C3BE0-33AD-4750-ACAE-F10CBB8BD7AC}" type="presParOf" srcId="{166B8EE5-5729-4B06-A144-E8F9BBF66BE0}" destId="{52E6EFE2-A0AB-44CC-AF5A-802A73B4F22C}" srcOrd="0" destOrd="0" presId="urn:microsoft.com/office/officeart/2018/2/layout/IconVerticalSolidList"/>
    <dgm:cxn modelId="{ED451D8F-E408-419A-8114-A9B2426B3781}" type="presParOf" srcId="{166B8EE5-5729-4B06-A144-E8F9BBF66BE0}" destId="{4F03E940-18CE-4E37-9918-87D518E1DD2F}" srcOrd="1" destOrd="0" presId="urn:microsoft.com/office/officeart/2018/2/layout/IconVerticalSolidList"/>
    <dgm:cxn modelId="{92002B21-9CCC-4F90-85A6-F8C6FB387E72}" type="presParOf" srcId="{166B8EE5-5729-4B06-A144-E8F9BBF66BE0}" destId="{45536AA3-D61D-467B-8A18-B48EBD7A7D30}" srcOrd="2" destOrd="0" presId="urn:microsoft.com/office/officeart/2018/2/layout/IconVerticalSolidList"/>
    <dgm:cxn modelId="{2DE66B1C-12EA-45D3-A3AB-2723D5B3D931}" type="presParOf" srcId="{166B8EE5-5729-4B06-A144-E8F9BBF66BE0}" destId="{A7B2B5C2-A20A-486D-A4AB-677505622D52}" srcOrd="3" destOrd="0" presId="urn:microsoft.com/office/officeart/2018/2/layout/IconVerticalSolidList"/>
    <dgm:cxn modelId="{931B49A1-C157-4910-B966-74002911649B}" type="presParOf" srcId="{8665C4E4-AC76-47EE-8B77-4DCFF4D78C0F}" destId="{8CAA9EFA-0BB6-4AE1-BCD9-DB625C1F4552}" srcOrd="7" destOrd="0" presId="urn:microsoft.com/office/officeart/2018/2/layout/IconVerticalSolidList"/>
    <dgm:cxn modelId="{71F70E05-AAFD-400F-A515-D1709E457A8D}" type="presParOf" srcId="{8665C4E4-AC76-47EE-8B77-4DCFF4D78C0F}" destId="{D39BA1FE-417F-4CC4-9D9B-0213BB52D4A4}" srcOrd="8" destOrd="0" presId="urn:microsoft.com/office/officeart/2018/2/layout/IconVerticalSolidList"/>
    <dgm:cxn modelId="{B0F55522-248F-4D83-9F83-05D08A074748}" type="presParOf" srcId="{D39BA1FE-417F-4CC4-9D9B-0213BB52D4A4}" destId="{7DACB5DB-B30F-4FE0-B101-B875EE2E3F58}" srcOrd="0" destOrd="0" presId="urn:microsoft.com/office/officeart/2018/2/layout/IconVerticalSolidList"/>
    <dgm:cxn modelId="{490C05C6-830F-4DDA-A0A9-489079C08D5C}" type="presParOf" srcId="{D39BA1FE-417F-4CC4-9D9B-0213BB52D4A4}" destId="{690F2F74-6335-4681-B82F-039752E4E348}" srcOrd="1" destOrd="0" presId="urn:microsoft.com/office/officeart/2018/2/layout/IconVerticalSolidList"/>
    <dgm:cxn modelId="{1C5D3E34-46F9-46D3-9C84-A184E86BA59B}" type="presParOf" srcId="{D39BA1FE-417F-4CC4-9D9B-0213BB52D4A4}" destId="{9C38562A-0F33-4634-9031-EBABCC5D7E87}" srcOrd="2" destOrd="0" presId="urn:microsoft.com/office/officeart/2018/2/layout/IconVerticalSolidList"/>
    <dgm:cxn modelId="{E36C553A-663A-4209-AD6D-A9746FB0E9BF}" type="presParOf" srcId="{D39BA1FE-417F-4CC4-9D9B-0213BB52D4A4}" destId="{7AE1257B-841F-4556-8EE1-740A64F92A08}" srcOrd="3" destOrd="0" presId="urn:microsoft.com/office/officeart/2018/2/layout/IconVerticalSolidList"/>
    <dgm:cxn modelId="{65B4BE0D-1FC3-418F-BA6D-5D545BBD036B}" type="presParOf" srcId="{8665C4E4-AC76-47EE-8B77-4DCFF4D78C0F}" destId="{9431C466-6C1E-4F75-AE9B-4699BD1D5B21}" srcOrd="9" destOrd="0" presId="urn:microsoft.com/office/officeart/2018/2/layout/IconVerticalSolidList"/>
    <dgm:cxn modelId="{38A5B086-E1EA-4190-9C01-DE5C7508AA87}" type="presParOf" srcId="{8665C4E4-AC76-47EE-8B77-4DCFF4D78C0F}" destId="{97BDE1D1-93A2-4430-85B1-43EA25A0CAB3}" srcOrd="10" destOrd="0" presId="urn:microsoft.com/office/officeart/2018/2/layout/IconVerticalSolidList"/>
    <dgm:cxn modelId="{D6AFA347-728F-4A5B-A7FD-05669C8F954E}" type="presParOf" srcId="{97BDE1D1-93A2-4430-85B1-43EA25A0CAB3}" destId="{D0F54284-3082-415E-B7B3-2E9E4F44A960}" srcOrd="0" destOrd="0" presId="urn:microsoft.com/office/officeart/2018/2/layout/IconVerticalSolidList"/>
    <dgm:cxn modelId="{969E7781-D737-4F49-A5C2-8B573CAA3AAF}" type="presParOf" srcId="{97BDE1D1-93A2-4430-85B1-43EA25A0CAB3}" destId="{E78300AC-B56F-4374-A7F3-1D8B8242C0D2}" srcOrd="1" destOrd="0" presId="urn:microsoft.com/office/officeart/2018/2/layout/IconVerticalSolidList"/>
    <dgm:cxn modelId="{22736B8E-2E42-4CCA-A764-4CAC77FC09BA}" type="presParOf" srcId="{97BDE1D1-93A2-4430-85B1-43EA25A0CAB3}" destId="{FD3152B9-D097-4353-9A11-CC8838C36611}" srcOrd="2" destOrd="0" presId="urn:microsoft.com/office/officeart/2018/2/layout/IconVerticalSolidList"/>
    <dgm:cxn modelId="{58414AFD-DBC8-4249-9104-E41053E26827}" type="presParOf" srcId="{97BDE1D1-93A2-4430-85B1-43EA25A0CAB3}" destId="{7E1D4F77-5E0A-4228-8D04-4D32F532BB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36E9F-0596-4101-B63C-1119B914484C}">
      <dsp:nvSpPr>
        <dsp:cNvPr id="0" name=""/>
        <dsp:cNvSpPr/>
      </dsp:nvSpPr>
      <dsp:spPr>
        <a:xfrm>
          <a:off x="0" y="0"/>
          <a:ext cx="5815064" cy="6851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AF38B-908C-4BDB-9AC7-C10822220A76}">
      <dsp:nvSpPr>
        <dsp:cNvPr id="0" name=""/>
        <dsp:cNvSpPr/>
      </dsp:nvSpPr>
      <dsp:spPr>
        <a:xfrm>
          <a:off x="207271" y="155776"/>
          <a:ext cx="376856" cy="3768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E31B2-43BF-487E-8F8F-A06FA8629796}">
      <dsp:nvSpPr>
        <dsp:cNvPr id="0" name=""/>
        <dsp:cNvSpPr/>
      </dsp:nvSpPr>
      <dsp:spPr>
        <a:xfrm>
          <a:off x="791399" y="1608"/>
          <a:ext cx="5023664" cy="68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6" tIns="72516" rIns="72516" bIns="725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Engagement increases when individual and organizational values are aligned – purpose focused</a:t>
          </a:r>
        </a:p>
      </dsp:txBody>
      <dsp:txXfrm>
        <a:off x="791399" y="1608"/>
        <a:ext cx="5023664" cy="685194"/>
      </dsp:txXfrm>
    </dsp:sp>
    <dsp:sp modelId="{CA87A524-3440-40C8-97DE-FA77D6296C1E}">
      <dsp:nvSpPr>
        <dsp:cNvPr id="0" name=""/>
        <dsp:cNvSpPr/>
      </dsp:nvSpPr>
      <dsp:spPr>
        <a:xfrm>
          <a:off x="0" y="849933"/>
          <a:ext cx="5815064" cy="6851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4583C-C7EC-46C1-AA07-71CAE4731CDA}">
      <dsp:nvSpPr>
        <dsp:cNvPr id="0" name=""/>
        <dsp:cNvSpPr/>
      </dsp:nvSpPr>
      <dsp:spPr>
        <a:xfrm>
          <a:off x="207271" y="1012269"/>
          <a:ext cx="376856" cy="3768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CD20D-A63E-442A-BE5A-B77EEDD1C87A}">
      <dsp:nvSpPr>
        <dsp:cNvPr id="0" name=""/>
        <dsp:cNvSpPr/>
      </dsp:nvSpPr>
      <dsp:spPr>
        <a:xfrm>
          <a:off x="791399" y="858100"/>
          <a:ext cx="5023664" cy="68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6" tIns="72516" rIns="72516" bIns="725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Seek and include their unique input, ideas and opinions</a:t>
          </a:r>
        </a:p>
      </dsp:txBody>
      <dsp:txXfrm>
        <a:off x="791399" y="858100"/>
        <a:ext cx="5023664" cy="685194"/>
      </dsp:txXfrm>
    </dsp:sp>
    <dsp:sp modelId="{3AEF1D86-78E9-48BC-B132-7F10B23EA96F}">
      <dsp:nvSpPr>
        <dsp:cNvPr id="0" name=""/>
        <dsp:cNvSpPr/>
      </dsp:nvSpPr>
      <dsp:spPr>
        <a:xfrm>
          <a:off x="0" y="1712982"/>
          <a:ext cx="5815064" cy="6851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4537F-01DC-4081-BC01-0D86A2CE8B40}">
      <dsp:nvSpPr>
        <dsp:cNvPr id="0" name=""/>
        <dsp:cNvSpPr/>
      </dsp:nvSpPr>
      <dsp:spPr>
        <a:xfrm>
          <a:off x="207271" y="1868761"/>
          <a:ext cx="376856" cy="3768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7794C-4970-45EC-B8D3-B5A45BC685B6}">
      <dsp:nvSpPr>
        <dsp:cNvPr id="0" name=""/>
        <dsp:cNvSpPr/>
      </dsp:nvSpPr>
      <dsp:spPr>
        <a:xfrm>
          <a:off x="791399" y="1712982"/>
          <a:ext cx="5023664" cy="68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6" tIns="72516" rIns="72516" bIns="725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Encourage directors to be involved in their community</a:t>
          </a:r>
        </a:p>
      </dsp:txBody>
      <dsp:txXfrm>
        <a:off x="791399" y="1712982"/>
        <a:ext cx="5023664" cy="685194"/>
      </dsp:txXfrm>
    </dsp:sp>
    <dsp:sp modelId="{52E6EFE2-A0AB-44CC-AF5A-802A73B4F22C}">
      <dsp:nvSpPr>
        <dsp:cNvPr id="0" name=""/>
        <dsp:cNvSpPr/>
      </dsp:nvSpPr>
      <dsp:spPr>
        <a:xfrm>
          <a:off x="0" y="2571085"/>
          <a:ext cx="5815064" cy="6851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3E940-18CE-4E37-9918-87D518E1DD2F}">
      <dsp:nvSpPr>
        <dsp:cNvPr id="0" name=""/>
        <dsp:cNvSpPr/>
      </dsp:nvSpPr>
      <dsp:spPr>
        <a:xfrm>
          <a:off x="207271" y="2725254"/>
          <a:ext cx="376856" cy="3768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2B5C2-A20A-486D-A4AB-677505622D52}">
      <dsp:nvSpPr>
        <dsp:cNvPr id="0" name=""/>
        <dsp:cNvSpPr/>
      </dsp:nvSpPr>
      <dsp:spPr>
        <a:xfrm>
          <a:off x="791399" y="2571085"/>
          <a:ext cx="5023664" cy="68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6" tIns="72516" rIns="72516" bIns="725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 training and development </a:t>
          </a:r>
        </a:p>
      </dsp:txBody>
      <dsp:txXfrm>
        <a:off x="791399" y="2571085"/>
        <a:ext cx="5023664" cy="685194"/>
      </dsp:txXfrm>
    </dsp:sp>
    <dsp:sp modelId="{7DACB5DB-B30F-4FE0-B101-B875EE2E3F58}">
      <dsp:nvSpPr>
        <dsp:cNvPr id="0" name=""/>
        <dsp:cNvSpPr/>
      </dsp:nvSpPr>
      <dsp:spPr>
        <a:xfrm>
          <a:off x="0" y="3427578"/>
          <a:ext cx="5815064" cy="6851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F2F74-6335-4681-B82F-039752E4E348}">
      <dsp:nvSpPr>
        <dsp:cNvPr id="0" name=""/>
        <dsp:cNvSpPr/>
      </dsp:nvSpPr>
      <dsp:spPr>
        <a:xfrm>
          <a:off x="207271" y="3581747"/>
          <a:ext cx="376856" cy="3768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1257B-841F-4556-8EE1-740A64F92A08}">
      <dsp:nvSpPr>
        <dsp:cNvPr id="0" name=""/>
        <dsp:cNvSpPr/>
      </dsp:nvSpPr>
      <dsp:spPr>
        <a:xfrm>
          <a:off x="791399" y="3427578"/>
          <a:ext cx="5023664" cy="68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6" tIns="72516" rIns="72516" bIns="725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Set clear expectations</a:t>
          </a:r>
        </a:p>
      </dsp:txBody>
      <dsp:txXfrm>
        <a:off x="791399" y="3427578"/>
        <a:ext cx="5023664" cy="685194"/>
      </dsp:txXfrm>
    </dsp:sp>
    <dsp:sp modelId="{D0F54284-3082-415E-B7B3-2E9E4F44A960}">
      <dsp:nvSpPr>
        <dsp:cNvPr id="0" name=""/>
        <dsp:cNvSpPr/>
      </dsp:nvSpPr>
      <dsp:spPr>
        <a:xfrm>
          <a:off x="0" y="4284070"/>
          <a:ext cx="5815064" cy="6851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300AC-B56F-4374-A7F3-1D8B8242C0D2}">
      <dsp:nvSpPr>
        <dsp:cNvPr id="0" name=""/>
        <dsp:cNvSpPr/>
      </dsp:nvSpPr>
      <dsp:spPr>
        <a:xfrm>
          <a:off x="14109" y="4438239"/>
          <a:ext cx="763180" cy="3768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D4F77-5E0A-4228-8D04-4D32F532BB4F}">
      <dsp:nvSpPr>
        <dsp:cNvPr id="0" name=""/>
        <dsp:cNvSpPr/>
      </dsp:nvSpPr>
      <dsp:spPr>
        <a:xfrm>
          <a:off x="791399" y="4284070"/>
          <a:ext cx="5023664" cy="685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16" tIns="72516" rIns="72516" bIns="725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Recognition and appreciation</a:t>
          </a:r>
        </a:p>
      </dsp:txBody>
      <dsp:txXfrm>
        <a:off x="791399" y="4284070"/>
        <a:ext cx="5023664" cy="685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4E65463-D79E-8D46-A4FB-97397997237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4B5D89D-64E9-AA40-A5FA-01FE11F38F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6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5D89D-64E9-AA40-A5FA-01FE11F38F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6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7D3FAD3-55E4-447F-99D0-EEB4181CA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F39B7DF-679D-465E-925E-2C48313AD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EB3E860E-71E1-4C58-93F2-7C3900B5D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004" indent="-3082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780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82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935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9039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8720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402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083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445BB5-5800-4BC8-9694-50D60F171AC3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303BC76-A901-4B22-A8C9-E8C994DFD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997ABEE-87D6-44D2-A243-74B1F64F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B5BC8036-0B15-47FE-92EF-053EF8D6C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004" indent="-3082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780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82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935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9039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8720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402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083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D6681B-67FA-480B-AC75-62F646898ED0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81294A3-82A2-4B75-8333-A069EFF756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9C0EDB68-6E9A-4010-A294-3C497A399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6BD6FB08-47EC-4EF7-9D8A-F14E4928FF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004" indent="-3082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780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82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935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9039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8720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402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083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FD222E-9D0C-4465-AC9B-54B6D227E31B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85399559-46AF-478E-B275-57626BF6A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82C3660A-0B99-4D45-BBDA-B9CDF945F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808D1202-4DC6-4B84-AE72-13FB47004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004" indent="-3082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780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82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935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9039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8720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402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083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A991F1-2FCD-4EE8-A2C9-C0B5B634EC02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F2CD33F-B922-4E8F-A444-EEBFC3A41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E2FE09E4-4027-4CF2-98C8-F51E94D38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1886D239-E753-4FF1-BAA4-2D4AF7D69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004" indent="-3082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780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3582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9357" indent="-2462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99039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8720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402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083" indent="-246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DA0078-A2B5-470C-BE8D-A20E4711428B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5D89D-64E9-AA40-A5FA-01FE11F38F4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4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34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ld 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7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l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1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tin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05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hedu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6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9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4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3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BE286B-C1AF-FC1C-996B-59D7BBEA7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5613" y="1743075"/>
            <a:ext cx="8842375" cy="417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78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BE286B-C1AF-FC1C-996B-59D7BBEA7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5612" y="1743075"/>
            <a:ext cx="4498848" cy="417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D192-A0DD-D571-4F59-B0C62B191F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17664" y="1733550"/>
            <a:ext cx="4494751" cy="417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51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11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1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166D3-AFA6-149B-01F8-54406856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8A997-0B2E-6C5B-15F6-156D0F9EF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C1076-1450-6E48-D034-19D3D5742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DD193-9263-5FB9-6562-EC652BFA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6BA6-59D2-5B77-59BE-15CF6432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logo with text and stars&#10;&#10;Description automatically generated">
            <a:extLst>
              <a:ext uri="{FF2B5EF4-FFF2-40B4-BE49-F238E27FC236}">
                <a16:creationId xmlns:a16="http://schemas.microsoft.com/office/drawing/2014/main" id="{E03AF892-599F-50D6-326A-1C188005A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6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A379DD7A-C1B2-082D-AEFC-D0158457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6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red outline&#10;&#10;Description automatically generated">
            <a:extLst>
              <a:ext uri="{FF2B5EF4-FFF2-40B4-BE49-F238E27FC236}">
                <a16:creationId xmlns:a16="http://schemas.microsoft.com/office/drawing/2014/main" id="{4756AAA5-95F2-2AC1-9DB9-90C66435F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332CACB-DFAF-BD2E-488E-3B1B8246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8585BDA1-F57A-A5D3-65B9-450327035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f various companies&#10;&#10;Description automatically generated">
            <a:extLst>
              <a:ext uri="{FF2B5EF4-FFF2-40B4-BE49-F238E27FC236}">
                <a16:creationId xmlns:a16="http://schemas.microsoft.com/office/drawing/2014/main" id="{59C3EC57-5F12-0FD3-1750-97DF3DAE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1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BE36E97A-6F66-F845-DD51-ACE5114C4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2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schedule&#10;&#10;Description automatically generated">
            <a:extLst>
              <a:ext uri="{FF2B5EF4-FFF2-40B4-BE49-F238E27FC236}">
                <a16:creationId xmlns:a16="http://schemas.microsoft.com/office/drawing/2014/main" id="{9B127219-EF9B-32CA-CE57-51B9AC5E9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1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6530-ED40-A2EE-A94F-46A6D1EBFB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2006" y="5126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Accountability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FAF-781D-7D55-C762-025912D0F6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4574" y="2380995"/>
            <a:ext cx="5157788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57F26-E4A4-EEA0-2F64-5CC31AA977E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574" y="3204907"/>
            <a:ext cx="5157788" cy="368458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374151"/>
                </a:solidFill>
                <a:latin typeface="Söhne"/>
              </a:rPr>
              <a:t>A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ccountable to 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members a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nd are responsible for ensuring ethical conduct, legal compliance, risk management, and financial stewardship. 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oversee the performance of and evaluate the CEO.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B21F9-ABD9-862F-828E-8280D4A026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89380" y="2380995"/>
            <a:ext cx="5183187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87572-B081-75AA-1761-2418FE41966A}"/>
              </a:ext>
            </a:extLst>
          </p:cNvPr>
          <p:cNvSpPr/>
          <p:nvPr/>
        </p:nvSpPr>
        <p:spPr>
          <a:xfrm>
            <a:off x="7837219" y="4881716"/>
            <a:ext cx="4354781" cy="1860329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CD8DB-6B6B-C871-F443-1A742A65937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89380" y="3204907"/>
            <a:ext cx="5183187" cy="3684588"/>
          </a:xfrm>
          <a:prstGeom prst="rect">
            <a:avLst/>
          </a:prstGeom>
        </p:spPr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Accountable to the board for achieving operational goals and executing the strategic plan.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are responsible for managing the organization's resources, making effective decisions, and delivering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E827-DCDD-8DAD-625E-0DD9E22C2F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7923" y="2263876"/>
            <a:ext cx="10512425" cy="1282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Recruit, Engage &amp; Retain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244BA-ACC0-122E-71EE-3D71ECC71CC6}"/>
              </a:ext>
            </a:extLst>
          </p:cNvPr>
          <p:cNvSpPr/>
          <p:nvPr/>
        </p:nvSpPr>
        <p:spPr>
          <a:xfrm>
            <a:off x="1655187" y="172453"/>
            <a:ext cx="8963652" cy="164897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841AE-B6A5-A13E-87BB-98F839B35C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4581" y="34300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Recruitment Ideas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FB2639-448E-7D53-1A42-E2B14A82F8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0374" y="1479038"/>
            <a:ext cx="9527458" cy="4351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Recruiting and retaining the next generation of board members is challenging.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0202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compelling reason to volunteer  - you must highlight the value and impact they can have working with your organization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20202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vision for member, community service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20202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Opportunity to influence meaningful outcomes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20202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Inclusivity and diversity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20202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development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0202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 future directors should reflect the membership you want to grow e.g. age, socio-economic, demographic, etc. – want directors that understand needs, wants and challenges </a:t>
            </a:r>
          </a:p>
          <a:p>
            <a:endParaRPr lang="en-US" sz="2400" dirty="0">
              <a:solidFill>
                <a:srgbClr val="202020"/>
              </a:solidFill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solidFill>
                <a:srgbClr val="202020"/>
              </a:solidFill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solidFill>
                <a:srgbClr val="202020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4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408F-02E6-0BC6-DCB8-20B6E436C9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6541" y="368708"/>
            <a:ext cx="5338917" cy="92628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5400" dirty="0"/>
              <a:t>Recruitment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90F5-5200-50D9-9D43-7824940BCA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180" y="2406306"/>
            <a:ext cx="6713538" cy="411956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sz="1900" b="1" dirty="0"/>
              <a:t>Community FOM</a:t>
            </a:r>
          </a:p>
          <a:p>
            <a:pPr lvl="1"/>
            <a:r>
              <a:rPr lang="en-US" sz="1900" dirty="0"/>
              <a:t>Community organizations</a:t>
            </a:r>
          </a:p>
          <a:p>
            <a:pPr lvl="2"/>
            <a:r>
              <a:rPr lang="en-US" sz="1900" dirty="0"/>
              <a:t>Social services non-profits</a:t>
            </a:r>
          </a:p>
          <a:p>
            <a:pPr lvl="2"/>
            <a:r>
              <a:rPr lang="en-US" sz="1900" dirty="0"/>
              <a:t>Chamber of Commerce's</a:t>
            </a:r>
          </a:p>
          <a:p>
            <a:pPr lvl="2"/>
            <a:r>
              <a:rPr lang="en-US" sz="1900" dirty="0"/>
              <a:t>School districts</a:t>
            </a:r>
          </a:p>
          <a:p>
            <a:r>
              <a:rPr lang="en-US" sz="1900" b="1" dirty="0"/>
              <a:t>SEG FOM</a:t>
            </a:r>
          </a:p>
          <a:p>
            <a:pPr lvl="1"/>
            <a:r>
              <a:rPr lang="en-US" sz="1900" dirty="0"/>
              <a:t>Apprentice programs</a:t>
            </a:r>
          </a:p>
          <a:p>
            <a:pPr lvl="1"/>
            <a:r>
              <a:rPr lang="en-US" sz="1900" dirty="0"/>
              <a:t>Legacy children/grandchildren</a:t>
            </a:r>
          </a:p>
          <a:p>
            <a:r>
              <a:rPr lang="en-US" sz="1900" b="1" dirty="0"/>
              <a:t>Other</a:t>
            </a:r>
          </a:p>
          <a:p>
            <a:pPr lvl="1"/>
            <a:r>
              <a:rPr lang="en-US" sz="1900" dirty="0"/>
              <a:t>Past scholarship recipients</a:t>
            </a:r>
          </a:p>
          <a:p>
            <a:pPr lvl="1"/>
            <a:r>
              <a:rPr lang="en-US" sz="1900" dirty="0"/>
              <a:t>Community focused advisory boards (environment, social justice, etc.)</a:t>
            </a:r>
          </a:p>
          <a:p>
            <a:pPr lvl="1"/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A427B-5D4E-3A79-4B2F-787402DC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0" r="32024" b="-1"/>
          <a:stretch/>
        </p:blipFill>
        <p:spPr>
          <a:xfrm>
            <a:off x="8044368" y="2329950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2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91E8-A2E6-D486-8B62-9A2EB3CD9E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97044" y="466879"/>
            <a:ext cx="3940175" cy="55816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US" sz="5600" dirty="0"/>
              <a:t>Engagement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A5BC2-484A-1D9F-9D78-4C6935C80B25}"/>
              </a:ext>
            </a:extLst>
          </p:cNvPr>
          <p:cNvSpPr/>
          <p:nvPr/>
        </p:nvSpPr>
        <p:spPr>
          <a:xfrm>
            <a:off x="7837219" y="4490884"/>
            <a:ext cx="4354781" cy="2251161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D5183D-70A2-1771-DCE2-BEB8872201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40757705"/>
              </p:ext>
            </p:extLst>
          </p:nvPr>
        </p:nvGraphicFramePr>
        <p:xfrm>
          <a:off x="3188468" y="1688689"/>
          <a:ext cx="5815064" cy="497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425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E827-DCDD-8DAD-625E-0DD9E22C2F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936" y="1821427"/>
            <a:ext cx="10512425" cy="2639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Characteristics of High Performing Boards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244BA-ACC0-122E-71EE-3D71ECC71CC6}"/>
              </a:ext>
            </a:extLst>
          </p:cNvPr>
          <p:cNvSpPr/>
          <p:nvPr/>
        </p:nvSpPr>
        <p:spPr>
          <a:xfrm>
            <a:off x="1655187" y="172453"/>
            <a:ext cx="8963652" cy="164897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3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F3AFE1F-FC92-4336-B236-8CCCF999E3F0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3120512" y="191115"/>
            <a:ext cx="5950975" cy="951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dirty="0"/>
              <a:t>Effective Boards Think Strategically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B7C1F77D-679A-417C-ACD9-3CAF07CCEAAE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626806" y="2547323"/>
            <a:ext cx="6713538" cy="4119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2200" dirty="0"/>
              <a:t>Big picture people, </a:t>
            </a:r>
            <a:r>
              <a:rPr lang="en-US" altLang="en-US" sz="2200" b="1" dirty="0"/>
              <a:t>advocates</a:t>
            </a:r>
            <a:r>
              <a:rPr lang="en-US" altLang="en-US" sz="2200" dirty="0"/>
              <a:t> for the vision and mission.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More concerned with </a:t>
            </a:r>
            <a:r>
              <a:rPr lang="en-US" altLang="en-US" sz="2200" b="1" dirty="0"/>
              <a:t>impact</a:t>
            </a:r>
            <a:r>
              <a:rPr lang="en-US" altLang="en-US" sz="2200" dirty="0"/>
              <a:t> and less concerned with the color of the credit union’s newsletter.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Strong boards hire strong leaders who are </a:t>
            </a:r>
            <a:r>
              <a:rPr lang="en-US" altLang="en-US" sz="2200" b="1" dirty="0"/>
              <a:t>entrusted </a:t>
            </a:r>
            <a:r>
              <a:rPr lang="en-US" altLang="en-US" sz="2200" dirty="0"/>
              <a:t>with tactical success.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Strategic thinking does not occur once a year – its part of their regular </a:t>
            </a:r>
            <a:r>
              <a:rPr lang="en-US" altLang="en-US" sz="2200" b="1" dirty="0"/>
              <a:t>ongoing</a:t>
            </a:r>
            <a:r>
              <a:rPr lang="en-US" altLang="en-US" sz="2200" dirty="0"/>
              <a:t> work. </a:t>
            </a:r>
          </a:p>
        </p:txBody>
      </p:sp>
      <p:pic>
        <p:nvPicPr>
          <p:cNvPr id="29701" name="Picture 29700" descr="Light bulb on yellow background with sketched light beams and cord">
            <a:extLst>
              <a:ext uri="{FF2B5EF4-FFF2-40B4-BE49-F238E27FC236}">
                <a16:creationId xmlns:a16="http://schemas.microsoft.com/office/drawing/2014/main" id="{D2E32036-1F0A-FC7B-D524-12EA84BFD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5" r="-3" b="-3"/>
          <a:stretch/>
        </p:blipFill>
        <p:spPr>
          <a:xfrm>
            <a:off x="8000124" y="2470060"/>
            <a:ext cx="3941064" cy="40965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F0C219F0-DAE1-4171-B435-071175C405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28746" y="235436"/>
            <a:ext cx="7980376" cy="8277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5000" dirty="0"/>
              <a:t>Effective Boards Stay Current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4D15E4-7702-FB39-2E33-855AE02241BA}"/>
              </a:ext>
            </a:extLst>
          </p:cNvPr>
          <p:cNvSpPr/>
          <p:nvPr/>
        </p:nvSpPr>
        <p:spPr>
          <a:xfrm>
            <a:off x="7837219" y="5501301"/>
            <a:ext cx="4354781" cy="124074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FDCC5-6412-3902-A647-139CE126464A}"/>
              </a:ext>
            </a:extLst>
          </p:cNvPr>
          <p:cNvSpPr/>
          <p:nvPr/>
        </p:nvSpPr>
        <p:spPr>
          <a:xfrm>
            <a:off x="151355" y="5287297"/>
            <a:ext cx="4354781" cy="1570703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9F9AE-DE1D-415A-BA0A-66C2535452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1791" y="1968908"/>
            <a:ext cx="5350592" cy="434487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200" dirty="0"/>
              <a:t>Make strategic thinking part of </a:t>
            </a:r>
            <a:r>
              <a:rPr lang="en-US" sz="2200" b="1" dirty="0"/>
              <a:t>regular ongoing </a:t>
            </a:r>
            <a:r>
              <a:rPr lang="en-US" sz="2200" dirty="0"/>
              <a:t>work and stay current with internal and external forces that drive change </a:t>
            </a:r>
          </a:p>
          <a:p>
            <a:pPr>
              <a:lnSpc>
                <a:spcPct val="100000"/>
              </a:lnSpc>
              <a:defRPr/>
            </a:pPr>
            <a:r>
              <a:rPr lang="en-US" sz="2200" dirty="0"/>
              <a:t>Include strategic issues on the monthly </a:t>
            </a:r>
            <a:r>
              <a:rPr lang="en-US" sz="2200" b="1" dirty="0"/>
              <a:t>Board agenda</a:t>
            </a:r>
            <a:r>
              <a:rPr lang="en-US" sz="2200" dirty="0"/>
              <a:t> and move away from report driven formats.</a:t>
            </a:r>
          </a:p>
          <a:p>
            <a:pPr>
              <a:lnSpc>
                <a:spcPct val="100000"/>
              </a:lnSpc>
              <a:defRPr/>
            </a:pPr>
            <a:endParaRPr lang="en-US" sz="2200" dirty="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2200" b="1" dirty="0"/>
              <a:t>How much time does your board spend monthly in strategic conversation?</a:t>
            </a:r>
          </a:p>
          <a:p>
            <a:pPr marL="0" indent="0">
              <a:buNone/>
              <a:defRPr/>
            </a:pPr>
            <a:endParaRPr lang="en-US" sz="2200" dirty="0"/>
          </a:p>
        </p:txBody>
      </p:sp>
      <p:pic>
        <p:nvPicPr>
          <p:cNvPr id="31748" name="Picture 31747">
            <a:extLst>
              <a:ext uri="{FF2B5EF4-FFF2-40B4-BE49-F238E27FC236}">
                <a16:creationId xmlns:a16="http://schemas.microsoft.com/office/drawing/2014/main" id="{83D98726-3466-1D77-7D2E-460C6966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1" r="41879"/>
          <a:stretch/>
        </p:blipFill>
        <p:spPr>
          <a:xfrm>
            <a:off x="6842731" y="1592825"/>
            <a:ext cx="3245166" cy="47785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63BCC18C-0D86-4CED-90E6-C580547019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95625" y="339212"/>
            <a:ext cx="6548286" cy="7861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000" dirty="0"/>
              <a:t>Effective Boards Measure and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7615B-71C6-4675-BBEC-EAB37300A3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2671" y="2993924"/>
            <a:ext cx="5486400" cy="275794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Monitor </a:t>
            </a:r>
            <a:r>
              <a:rPr lang="en-US" b="1" dirty="0"/>
              <a:t>progress</a:t>
            </a:r>
            <a:r>
              <a:rPr lang="en-US" dirty="0"/>
              <a:t> against financial and programmatic goals.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Use a dashboard to </a:t>
            </a:r>
            <a:r>
              <a:rPr lang="en-US" b="1" dirty="0"/>
              <a:t>focus</a:t>
            </a:r>
            <a:r>
              <a:rPr lang="en-US" dirty="0"/>
              <a:t> strategically.</a:t>
            </a:r>
          </a:p>
          <a:p>
            <a:pPr marL="0" indent="0">
              <a:buNone/>
              <a:defRPr/>
            </a:pPr>
            <a:endParaRPr lang="en-US" sz="2200" dirty="0"/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B66E93AD-01EA-4C78-8BB7-382913EEE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r="8384" b="1"/>
          <a:stretch/>
        </p:blipFill>
        <p:spPr bwMode="auto">
          <a:xfrm>
            <a:off x="7391401" y="2196936"/>
            <a:ext cx="4564036" cy="46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8DC0FFFD-295B-4042-B84E-0B737C96C03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086896" y="115956"/>
            <a:ext cx="8259098" cy="9090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800" dirty="0"/>
              <a:t>Effective Boards Make Tough Decisions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1ABC3-4D36-8D0F-D428-69B121CF4B78}"/>
              </a:ext>
            </a:extLst>
          </p:cNvPr>
          <p:cNvSpPr/>
          <p:nvPr/>
        </p:nvSpPr>
        <p:spPr>
          <a:xfrm>
            <a:off x="117987" y="5102942"/>
            <a:ext cx="12074013" cy="1639103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7AC117D-FCC0-455B-AFC0-EB96F4124230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744793" y="1819992"/>
            <a:ext cx="5102941" cy="4057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en-US" sz="2200" dirty="0"/>
              <a:t>The board reviews the data, alternative scenarios, asks plenty of questions, and </a:t>
            </a:r>
            <a:r>
              <a:rPr lang="en-US" altLang="en-US" sz="2200" b="1" dirty="0"/>
              <a:t>makes tough decisions</a:t>
            </a:r>
            <a:r>
              <a:rPr lang="en-US" altLang="en-US" sz="2200" dirty="0"/>
              <a:t> based on the data.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The Board understands that tough decisions are made </a:t>
            </a:r>
            <a:r>
              <a:rPr lang="en-US" altLang="en-US" sz="2200" b="1" dirty="0"/>
              <a:t>out of necessity </a:t>
            </a:r>
            <a:r>
              <a:rPr lang="en-US" altLang="en-US" sz="2200" dirty="0"/>
              <a:t>in order to grow, attain goals and survive.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Tough and fair decisions are reasonable, rational, and most </a:t>
            </a:r>
            <a:r>
              <a:rPr lang="en-US" altLang="en-US" sz="2200" b="1" dirty="0"/>
              <a:t>appropriate </a:t>
            </a:r>
            <a:r>
              <a:rPr lang="en-US" altLang="en-US" sz="2200" dirty="0"/>
              <a:t>for the circumstances. </a:t>
            </a:r>
          </a:p>
          <a:p>
            <a:pPr>
              <a:lnSpc>
                <a:spcPct val="100000"/>
              </a:lnSpc>
            </a:pPr>
            <a:r>
              <a:rPr lang="en-US" altLang="en-US" sz="2200" b="1" dirty="0"/>
              <a:t>Desired outcomes </a:t>
            </a:r>
            <a:r>
              <a:rPr lang="en-US" altLang="en-US" sz="2200" dirty="0"/>
              <a:t>are clearly known.</a:t>
            </a:r>
          </a:p>
          <a:p>
            <a:pPr marL="0" indent="0">
              <a:buNone/>
            </a:pP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33805" name="Picture 33796" descr="Many question marks on black background">
            <a:extLst>
              <a:ext uri="{FF2B5EF4-FFF2-40B4-BE49-F238E27FC236}">
                <a16:creationId xmlns:a16="http://schemas.microsoft.com/office/drawing/2014/main" id="{F61C9F4F-9877-6139-63E9-A66DC990E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36" r="399"/>
          <a:stretch/>
        </p:blipFill>
        <p:spPr>
          <a:xfrm>
            <a:off x="7024533" y="1467464"/>
            <a:ext cx="3013857" cy="49869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DA31ED9-AE7F-F774-0611-00CD15230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5613" y="3510455"/>
            <a:ext cx="8842375" cy="24077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 Recruitment, Development, and Retention Strategies to Build and Ideal Board </a:t>
            </a:r>
            <a:br>
              <a:rPr lang="en-US" sz="28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i="1" dirty="0"/>
              <a:t>Facilitated by:  </a:t>
            </a:r>
            <a:r>
              <a:rPr lang="en-US" dirty="0"/>
              <a:t>Scott Butterfield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08862-E793-A8DA-1B83-029FFAEE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668" y="1297459"/>
            <a:ext cx="3150664" cy="1822622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70A94AAB-5876-F091-40BC-D5BF33158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096" y="4985047"/>
            <a:ext cx="4121808" cy="16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E453B0A-319D-4B37-929E-A0F99876E77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897625" y="198742"/>
            <a:ext cx="9874045" cy="9010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5000" dirty="0"/>
              <a:t>Effective Boards are Accountable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0A8919-529D-7523-AA66-D8062ED48C4C}"/>
              </a:ext>
            </a:extLst>
          </p:cNvPr>
          <p:cNvSpPr/>
          <p:nvPr/>
        </p:nvSpPr>
        <p:spPr>
          <a:xfrm>
            <a:off x="117987" y="5102942"/>
            <a:ext cx="12074013" cy="1639103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B4F944D3-1A27-40C3-89EE-F3838B813CB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010263" y="1755058"/>
            <a:ext cx="5206182" cy="45564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2200" dirty="0"/>
              <a:t>Volunteers hold themselves accountable for past decisions and regularly </a:t>
            </a:r>
            <a:r>
              <a:rPr lang="en-US" altLang="en-US" sz="2200" b="1" dirty="0"/>
              <a:t>self-assess.</a:t>
            </a:r>
            <a:endParaRPr lang="en-US" altLang="en-US" sz="2200" dirty="0"/>
          </a:p>
          <a:p>
            <a:pPr>
              <a:lnSpc>
                <a:spcPct val="100000"/>
              </a:lnSpc>
            </a:pPr>
            <a:r>
              <a:rPr lang="en-US" altLang="en-US" sz="2200" dirty="0"/>
              <a:t>Board holds management </a:t>
            </a:r>
            <a:r>
              <a:rPr lang="en-US" altLang="en-US" sz="2200" b="1" dirty="0"/>
              <a:t>accountable.</a:t>
            </a:r>
            <a:endParaRPr lang="en-US" altLang="en-US" sz="2200" dirty="0"/>
          </a:p>
          <a:p>
            <a:pPr>
              <a:lnSpc>
                <a:spcPct val="100000"/>
              </a:lnSpc>
            </a:pPr>
            <a:r>
              <a:rPr lang="en-US" altLang="en-US" sz="2200" dirty="0"/>
              <a:t>There is no micromanagement and no </a:t>
            </a:r>
            <a:r>
              <a:rPr lang="en-US" altLang="en-US" sz="2200" b="1" dirty="0"/>
              <a:t>“blind-eyes” </a:t>
            </a:r>
            <a:r>
              <a:rPr lang="en-US" altLang="en-US" sz="2200" dirty="0"/>
              <a:t>to poor performance.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The Board and CEO each </a:t>
            </a:r>
            <a:r>
              <a:rPr lang="en-US" altLang="en-US" sz="2200" b="1" dirty="0"/>
              <a:t>value</a:t>
            </a:r>
            <a:r>
              <a:rPr lang="en-US" altLang="en-US" sz="2200" dirty="0"/>
              <a:t> their relationship, as it is one built on trust.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They adhere to a </a:t>
            </a:r>
            <a:r>
              <a:rPr lang="en-US" altLang="en-US" sz="2200" b="1" dirty="0"/>
              <a:t>high-level</a:t>
            </a:r>
            <a:r>
              <a:rPr lang="en-US" altLang="en-US" sz="2200" dirty="0"/>
              <a:t> of professional conduct.  </a:t>
            </a:r>
          </a:p>
        </p:txBody>
      </p:sp>
      <p:pic>
        <p:nvPicPr>
          <p:cNvPr id="35854" name="Picture 35844" descr="One in a crowd">
            <a:extLst>
              <a:ext uri="{FF2B5EF4-FFF2-40B4-BE49-F238E27FC236}">
                <a16:creationId xmlns:a16="http://schemas.microsoft.com/office/drawing/2014/main" id="{88DF789F-8810-7201-620E-19F29FA6D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8" r="20438"/>
          <a:stretch/>
        </p:blipFill>
        <p:spPr>
          <a:xfrm>
            <a:off x="6927146" y="1755058"/>
            <a:ext cx="3094383" cy="45564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B24E2B6E-FC19-4699-AEA2-15DBF55F83EC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48016" y="-55846"/>
            <a:ext cx="8295968" cy="998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400" dirty="0"/>
              <a:t>Effective Boards Understand Their Business Model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633BD-DBD8-FADA-C854-4B18D4E55A81}"/>
              </a:ext>
            </a:extLst>
          </p:cNvPr>
          <p:cNvSpPr/>
          <p:nvPr/>
        </p:nvSpPr>
        <p:spPr>
          <a:xfrm>
            <a:off x="117987" y="5102942"/>
            <a:ext cx="12074013" cy="1639103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892" name="Content Placeholder 2">
            <a:extLst>
              <a:ext uri="{FF2B5EF4-FFF2-40B4-BE49-F238E27FC236}">
                <a16:creationId xmlns:a16="http://schemas.microsoft.com/office/drawing/2014/main" id="{1D1C1EFE-EC7A-46AF-A2D3-74634ECAE180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582561" y="1972058"/>
            <a:ext cx="5007078" cy="43623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dirty="0"/>
              <a:t>Board members can clearly </a:t>
            </a:r>
            <a:r>
              <a:rPr lang="en-US" altLang="en-US" sz="2400" b="1" dirty="0"/>
              <a:t>articulate</a:t>
            </a:r>
            <a:r>
              <a:rPr lang="en-US" altLang="en-US" sz="2400" dirty="0"/>
              <a:t> how their CU is unique and what makes their business model work. </a:t>
            </a:r>
          </a:p>
          <a:p>
            <a:pPr>
              <a:lnSpc>
                <a:spcPct val="100000"/>
              </a:lnSpc>
            </a:pPr>
            <a:r>
              <a:rPr lang="en-US" altLang="en-US" sz="2400" dirty="0"/>
              <a:t>They know specifically whom they serve, which products to offer to </a:t>
            </a:r>
            <a:r>
              <a:rPr lang="en-US" altLang="en-US" sz="2400" b="1" dirty="0"/>
              <a:t>meet</a:t>
            </a:r>
            <a:r>
              <a:rPr lang="en-US" altLang="en-US" sz="2400" dirty="0"/>
              <a:t> member’s unique needs.</a:t>
            </a:r>
          </a:p>
          <a:p>
            <a:pPr>
              <a:lnSpc>
                <a:spcPct val="100000"/>
              </a:lnSpc>
            </a:pPr>
            <a:r>
              <a:rPr lang="en-US" altLang="en-US" sz="2400" dirty="0"/>
              <a:t>They understand </a:t>
            </a:r>
            <a:r>
              <a:rPr lang="en-US" altLang="en-US" sz="2400" b="1" dirty="0"/>
              <a:t>risk management </a:t>
            </a:r>
            <a:r>
              <a:rPr lang="en-US" altLang="en-US" sz="2400" dirty="0"/>
              <a:t>and pricing. </a:t>
            </a:r>
          </a:p>
          <a:p>
            <a:pPr>
              <a:lnSpc>
                <a:spcPct val="100000"/>
              </a:lnSpc>
            </a:pPr>
            <a:r>
              <a:rPr lang="en-US" altLang="en-US" sz="2400" dirty="0"/>
              <a:t>They have well </a:t>
            </a:r>
            <a:r>
              <a:rPr lang="en-US" altLang="en-US" sz="2400" b="1" dirty="0"/>
              <a:t>thought out </a:t>
            </a:r>
            <a:r>
              <a:rPr lang="en-US" altLang="en-US" sz="2400" dirty="0"/>
              <a:t>strategic plans. </a:t>
            </a:r>
          </a:p>
        </p:txBody>
      </p:sp>
      <p:pic>
        <p:nvPicPr>
          <p:cNvPr id="37891" name="Picture 2" descr="Image result for business model">
            <a:extLst>
              <a:ext uri="{FF2B5EF4-FFF2-40B4-BE49-F238E27FC236}">
                <a16:creationId xmlns:a16="http://schemas.microsoft.com/office/drawing/2014/main" id="{513824E2-FB48-497D-B2F4-59E6B7A23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1" r="12666" b="9632"/>
          <a:stretch/>
        </p:blipFill>
        <p:spPr bwMode="auto">
          <a:xfrm>
            <a:off x="6054213" y="1389369"/>
            <a:ext cx="5458968" cy="503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E4A9904-959C-403A-AA89-93B066270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3134032" y="224657"/>
            <a:ext cx="6386052" cy="8841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dirty="0"/>
              <a:t>Effective Boards Adapt and Change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E1516243-BEAD-4A6F-BC45-CEAC79F0FB1B}"/>
              </a:ext>
            </a:extLst>
          </p:cNvPr>
          <p:cNvSpPr>
            <a:spLocks noGrp="1"/>
          </p:cNvSpPr>
          <p:nvPr>
            <p:ph idx="4294967295"/>
          </p:nvPr>
        </p:nvSpPr>
        <p:spPr bwMode="auto">
          <a:xfrm>
            <a:off x="420329" y="2513781"/>
            <a:ext cx="6713538" cy="4119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2200" dirty="0"/>
              <a:t>Successful boards consistently </a:t>
            </a:r>
            <a:r>
              <a:rPr lang="en-US" altLang="en-US" sz="2200" b="1" dirty="0"/>
              <a:t>adapt to change</a:t>
            </a:r>
            <a:r>
              <a:rPr lang="en-US" altLang="en-US" sz="2200" dirty="0"/>
              <a:t>. They seek continuous education and learning.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Very few </a:t>
            </a:r>
            <a:r>
              <a:rPr lang="en-US" altLang="en-US" sz="2200" b="1" dirty="0"/>
              <a:t>“sacred cows” </a:t>
            </a:r>
            <a:r>
              <a:rPr lang="en-US" altLang="en-US" sz="2200" dirty="0"/>
              <a:t>in these shops.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Management isn’t governed by </a:t>
            </a:r>
            <a:r>
              <a:rPr lang="en-US" altLang="en-US" sz="2200" b="1" i="1" dirty="0"/>
              <a:t>“this is the way we have always done it.” 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The board’s ability to adapt and embrace change sets the </a:t>
            </a:r>
            <a:r>
              <a:rPr lang="en-US" altLang="en-US" sz="2200" b="1" dirty="0"/>
              <a:t>tone</a:t>
            </a:r>
            <a:r>
              <a:rPr lang="en-US" altLang="en-US" sz="2200" dirty="0"/>
              <a:t> for management and all staff, which leads to a culture of innovation and growth.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2200" b="1" dirty="0"/>
              <a:t>What is a recent example of how the board has adapted or changed?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5729F-7827-E8B0-C421-204135A1A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6" r="1" b="16255"/>
          <a:stretch/>
        </p:blipFill>
        <p:spPr>
          <a:xfrm>
            <a:off x="7985374" y="2315202"/>
            <a:ext cx="3941064" cy="40965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C1123E-00AA-1A34-2A01-638BA69CC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6154" y="85110"/>
            <a:ext cx="8962103" cy="96202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5000" dirty="0"/>
              <a:t>Important take 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971D9-0C8A-71B1-4960-546E0BA901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5780" y="1548580"/>
            <a:ext cx="5122606" cy="418618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Your credit union must have a compelling purpose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Seek people that find your purpose compelling, share your values and want to make a difference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Seek people from the  demographic groups that you want to attract and grow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Engage, develop and recognize</a:t>
            </a:r>
          </a:p>
        </p:txBody>
      </p:sp>
      <p:pic>
        <p:nvPicPr>
          <p:cNvPr id="8" name="Picture 7" descr="Arrows pointing towards light">
            <a:extLst>
              <a:ext uri="{FF2B5EF4-FFF2-40B4-BE49-F238E27FC236}">
                <a16:creationId xmlns:a16="http://schemas.microsoft.com/office/drawing/2014/main" id="{59147BBF-4EC5-9D59-4B93-0D5C43096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0" y="1548580"/>
            <a:ext cx="5325514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9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12DDD-B545-6E82-F3BE-C7A84735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71" b="44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538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CBB476-A0C3-8471-BAF2-1CD318558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Scott@YourCUPartner.org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E53B8DE-AA1D-6A65-0C69-5F9668431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594" y="2903996"/>
            <a:ext cx="7293077" cy="29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37599A-D7ED-4415-B2AD-B587F7515C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7" y="2112579"/>
            <a:ext cx="10512425" cy="2090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Need for Well-Developed and Fully Functioning Board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3AEDBA-2E92-8944-1592-DAB395EEA2DF}"/>
              </a:ext>
            </a:extLst>
          </p:cNvPr>
          <p:cNvSpPr/>
          <p:nvPr/>
        </p:nvSpPr>
        <p:spPr>
          <a:xfrm>
            <a:off x="1723697" y="166180"/>
            <a:ext cx="8713076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B1B9A7-9B52-F897-9301-649F5FD58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39413" y="38724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Two most important things you’ll do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FE7B8B-39DC-9035-4DC5-F90FB9DBA1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40310" y="1538032"/>
            <a:ext cx="8841658" cy="422858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Look ahead and provide direction with a </a:t>
            </a:r>
            <a:r>
              <a:rPr lang="en-US" b="1" dirty="0">
                <a:solidFill>
                  <a:schemeClr val="accent2"/>
                </a:solidFill>
              </a:rPr>
              <a:t>purposeful</a:t>
            </a:r>
            <a:r>
              <a:rPr lang="en-US" dirty="0"/>
              <a:t> vision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Select the right CEO (skill sets, talents and values) and build a professional and </a:t>
            </a:r>
            <a:r>
              <a:rPr lang="en-US" b="1" dirty="0">
                <a:solidFill>
                  <a:schemeClr val="accent2"/>
                </a:solidFill>
              </a:rPr>
              <a:t>trusting</a:t>
            </a:r>
            <a:r>
              <a:rPr lang="en-US" dirty="0"/>
              <a:t> relationship.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accent2"/>
                </a:solidFill>
              </a:rPr>
              <a:t>Why it matters</a:t>
            </a:r>
          </a:p>
          <a:p>
            <a:pPr>
              <a:lnSpc>
                <a:spcPct val="110000"/>
              </a:lnSpc>
            </a:pPr>
            <a:r>
              <a:rPr lang="en-US" dirty="0"/>
              <a:t>The last thing your communities need is another financial institution.  CUs need directors that can look ahead and find a </a:t>
            </a:r>
            <a:r>
              <a:rPr lang="en-US" b="1" dirty="0">
                <a:solidFill>
                  <a:schemeClr val="accent2"/>
                </a:solidFill>
              </a:rPr>
              <a:t>compelling purpose</a:t>
            </a:r>
            <a:r>
              <a:rPr lang="en-US" dirty="0"/>
              <a:t> that resonates with future members.</a:t>
            </a:r>
          </a:p>
          <a:p>
            <a:pPr>
              <a:lnSpc>
                <a:spcPct val="110000"/>
              </a:lnSpc>
            </a:pPr>
            <a:r>
              <a:rPr lang="en-US" dirty="0"/>
              <a:t>The changes required to keep up and remain relevant will depend on having a CEO with the right skill sets and values, and a governing board that shares those values and </a:t>
            </a:r>
            <a:r>
              <a:rPr lang="en-US" b="1" dirty="0">
                <a:solidFill>
                  <a:schemeClr val="accent2"/>
                </a:solidFill>
              </a:rPr>
              <a:t>both are willing to adapt and change.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07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E827-DCDD-8DAD-625E-0DD9E22C2F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7923" y="2263876"/>
            <a:ext cx="10512425" cy="1282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Role Clarity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244BA-ACC0-122E-71EE-3D71ECC71CC6}"/>
              </a:ext>
            </a:extLst>
          </p:cNvPr>
          <p:cNvSpPr/>
          <p:nvPr/>
        </p:nvSpPr>
        <p:spPr>
          <a:xfrm>
            <a:off x="1655187" y="172453"/>
            <a:ext cx="8963652" cy="164897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CC733-B8A6-9B75-8C53-DF700FAD54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9858" y="355600"/>
            <a:ext cx="8094407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Role and Function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BAC01-1210-F46D-A044-47488EBF220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82562" y="1681163"/>
            <a:ext cx="5157788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Board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5D9534-E4AC-7DAA-D464-C94DCA1B5E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78768" y="1541053"/>
            <a:ext cx="5183187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Management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AF259D-2CF0-ABCE-9BE7-D28AF7FBB119}"/>
              </a:ext>
            </a:extLst>
          </p:cNvPr>
          <p:cNvSpPr/>
          <p:nvPr/>
        </p:nvSpPr>
        <p:spPr>
          <a:xfrm>
            <a:off x="7837219" y="5501301"/>
            <a:ext cx="4354781" cy="124074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092EF4-83DF-255C-2F84-148524131C35}"/>
              </a:ext>
            </a:extLst>
          </p:cNvPr>
          <p:cNvSpPr/>
          <p:nvPr/>
        </p:nvSpPr>
        <p:spPr>
          <a:xfrm>
            <a:off x="172974" y="5243052"/>
            <a:ext cx="4354781" cy="1614948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CEBF6-C6ED-306F-05AC-ABAC9FE1842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7961" y="2505075"/>
            <a:ext cx="51577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374151"/>
                </a:solidFill>
                <a:latin typeface="Söhne"/>
              </a:rPr>
              <a:t>R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esponsible for providing strategic direction, setting policies, and overseeing the overall performance and sustainability of the organization. </a:t>
            </a:r>
          </a:p>
          <a:p>
            <a:pPr>
              <a:lnSpc>
                <a:spcPct val="1000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Boards act as fiduciaries on behalf of members.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277AA0-7F79-68DF-F855-404D5FFD8FB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78768" y="2364965"/>
            <a:ext cx="5183187" cy="36845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 executive management team is responsible for implementing the strategic direction set by the board and managing the day-to-day operations of the organization. They make operational decisions, allocate resources, and are accountable for achieving the organization's goals.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2878-6302-D3F3-6085-B426A0DD2F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72148" y="365126"/>
            <a:ext cx="8096865" cy="8239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Decision-Making Authority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8B006-E6C0-763B-971D-D211DF718E1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3594" y="1568124"/>
            <a:ext cx="5157788" cy="8239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accent2"/>
                </a:solidFill>
              </a:rPr>
              <a:t>Board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EF39C-A144-6C4B-5142-0FEA2AEBC8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99994" y="1482060"/>
            <a:ext cx="5183187" cy="8239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accent2"/>
                </a:solidFill>
              </a:rPr>
              <a:t>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B7B03-FDFB-42C2-2F22-EBEC466E3F72}"/>
              </a:ext>
            </a:extLst>
          </p:cNvPr>
          <p:cNvSpPr/>
          <p:nvPr/>
        </p:nvSpPr>
        <p:spPr>
          <a:xfrm>
            <a:off x="7837219" y="5501301"/>
            <a:ext cx="4354781" cy="124074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BA62B-518F-5792-BC46-904EE9CD862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99994" y="2305972"/>
            <a:ext cx="5183187" cy="36845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374151"/>
                </a:solidFill>
                <a:latin typeface="Söhne"/>
              </a:rPr>
              <a:t>M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ake decisions related to operational matters, resource allocation, and day-to-day activities.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are responsible for executing the strategic plan, managing departments and making tactical decisions to achieve organizational objectives.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54905-C1BE-26F9-F848-19F101E671E5}"/>
              </a:ext>
            </a:extLst>
          </p:cNvPr>
          <p:cNvSpPr/>
          <p:nvPr/>
        </p:nvSpPr>
        <p:spPr>
          <a:xfrm>
            <a:off x="1" y="5295249"/>
            <a:ext cx="4354781" cy="1562751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5F785-AB7F-0D2C-4143-CC1E410E26E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3594" y="2392036"/>
            <a:ext cx="5157788" cy="368458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374151"/>
                </a:solidFill>
                <a:latin typeface="Söhne"/>
              </a:rPr>
              <a:t>M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ake high-level decisions that impact the organization's long-term goals, major policies, and strategic initiatives.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provide oversight and approve critical matters such as financial plans, major investments, mergers, field of membership changes and the appointment/removal of the CEO.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0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F456-C472-3ECB-930C-60807D92BC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62748" y="615847"/>
            <a:ext cx="6066503" cy="823913"/>
          </a:xfrm>
          <a:prstGeom prst="rect">
            <a:avLst/>
          </a:prstGeom>
        </p:spPr>
        <p:txBody>
          <a:bodyPr/>
          <a:lstStyle/>
          <a:p>
            <a:r>
              <a:rPr lang="en-US" sz="3600" dirty="0"/>
              <a:t>Composition and Memberships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1F5F3-D010-9287-08A2-29827F20E23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3854" y="2448079"/>
            <a:ext cx="5157788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144DC-9462-15D9-152C-9DA968727EE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3854" y="3271991"/>
            <a:ext cx="5157788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Composed of a group of elected directors. </a:t>
            </a:r>
          </a:p>
          <a:p>
            <a:pPr>
              <a:lnSpc>
                <a:spcPct val="1000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bring diverse expertise and perspectives to ensure effective oversight and governance.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75E12-5E41-BB7B-6CF8-2B5DCA1F1D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69600" y="2448079"/>
            <a:ext cx="5183187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1C8F9-30AB-3584-0301-2FC150F0E3A6}"/>
              </a:ext>
            </a:extLst>
          </p:cNvPr>
          <p:cNvSpPr/>
          <p:nvPr/>
        </p:nvSpPr>
        <p:spPr>
          <a:xfrm>
            <a:off x="7837219" y="4778477"/>
            <a:ext cx="4354781" cy="1963568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E3EC7-B4DF-71CF-D829-7E2D301D89F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69600" y="3271991"/>
            <a:ext cx="5183187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374151"/>
                </a:solidFill>
                <a:latin typeface="Söhne"/>
              </a:rPr>
              <a:t>C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onsists of senior leaders, including the CEO, CFO, COO, CMO, and other C-suite executives, who are responsible for managing specific areas or functions within the organization.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81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C01B-194C-7663-54F0-339E3BFA46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6755" y="4857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Time Horizon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2E536-8E6B-8E90-F787-6D401B95E06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6084" y="2286000"/>
            <a:ext cx="11815916" cy="398224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40AEF-0B29-AEEE-5E18-83BFE65D160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76084" y="2820557"/>
            <a:ext cx="5157788" cy="36845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374151"/>
                </a:solidFill>
                <a:latin typeface="Söhne"/>
              </a:rPr>
              <a:t>F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ocus on long-term strategic planning and vision for the organization. </a:t>
            </a:r>
          </a:p>
          <a:p>
            <a:pPr>
              <a:lnSpc>
                <a:spcPct val="1000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consider the interests of members and ensure the organization's sustainability and growth over time.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F027A-A43B-2C53-964F-15774901A8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59884" y="2255813"/>
            <a:ext cx="5183187" cy="8239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C6B0E-519B-F5BA-6BE1-EC7427716BB0}"/>
              </a:ext>
            </a:extLst>
          </p:cNvPr>
          <p:cNvSpPr/>
          <p:nvPr/>
        </p:nvSpPr>
        <p:spPr>
          <a:xfrm>
            <a:off x="7837219" y="4697361"/>
            <a:ext cx="4354781" cy="2044684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0A82E-3CB6-2BE5-B4CF-AF2DC2A4450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59884" y="2820557"/>
            <a:ext cx="5183187" cy="36845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374151"/>
                </a:solidFill>
                <a:latin typeface="Söhne"/>
              </a:rPr>
              <a:t>F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ocus on short- to medium-term operational planning and execution. </a:t>
            </a:r>
          </a:p>
          <a:p>
            <a:pPr>
              <a:lnSpc>
                <a:spcPct val="100000"/>
              </a:lnSpc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They implement the strategies defined by the board and work towards achieving specific goals and targets within established timeframes.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1548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A1C172A0-E327-4BDA-91A0-2B0114C6BA7D}"/>
    </a:ext>
  </a:extLst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EA502F87-97EC-451A-8D7B-1E3C055C1B2F}"/>
    </a:ext>
  </a:extLst>
</a:theme>
</file>

<file path=ppt/theme/theme3.xml><?xml version="1.0" encoding="utf-8"?>
<a:theme xmlns:a="http://schemas.openxmlformats.org/drawingml/2006/main" name="Layout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10B5DBE3-9F3D-4C45-AC42-38358BF475FE}"/>
    </a:ext>
  </a:extLst>
</a:theme>
</file>

<file path=ppt/theme/theme4.xml><?xml version="1.0" encoding="utf-8"?>
<a:theme xmlns:a="http://schemas.openxmlformats.org/drawingml/2006/main" name="Layout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B7AF2C5E-45B4-4825-96CD-7C90025FEEE2}"/>
    </a:ext>
  </a:extLst>
</a:theme>
</file>

<file path=ppt/theme/theme5.xml><?xml version="1.0" encoding="utf-8"?>
<a:theme xmlns:a="http://schemas.openxmlformats.org/drawingml/2006/main" name="Sponsor Slides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4A937839-80C3-4825-A0E2-0C2085A6D00B}"/>
    </a:ext>
  </a:extLst>
</a:theme>
</file>

<file path=ppt/theme/theme6.xml><?xml version="1.0" encoding="utf-8"?>
<a:theme xmlns:a="http://schemas.openxmlformats.org/drawingml/2006/main" name="Sponsor Slides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844E568B-A9B3-40F3-8614-EB54DF21640A}"/>
    </a:ext>
  </a:extLst>
</a:theme>
</file>

<file path=ppt/theme/theme7.xml><?xml version="1.0" encoding="utf-8"?>
<a:theme xmlns:a="http://schemas.openxmlformats.org/drawingml/2006/main" name="Platinum_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85DBBD8A-FC47-4664-A2A9-B15C643970E2}"/>
    </a:ext>
  </a:extLst>
</a:theme>
</file>

<file path=ppt/theme/theme8.xml><?xml version="1.0" encoding="utf-8"?>
<a:theme xmlns:a="http://schemas.openxmlformats.org/drawingml/2006/main" name="Schedu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E885FA20-E758-4659-AAF5-CDE3AB378C3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MonDak Template</Template>
  <TotalTime>72796</TotalTime>
  <Words>1114</Words>
  <Application>Microsoft Office PowerPoint</Application>
  <PresentationFormat>Widescreen</PresentationFormat>
  <Paragraphs>122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Lato</vt:lpstr>
      <vt:lpstr>Söhne</vt:lpstr>
      <vt:lpstr>Source Sans Pro</vt:lpstr>
      <vt:lpstr>Cover</vt:lpstr>
      <vt:lpstr>Content</vt:lpstr>
      <vt:lpstr>Layout_1</vt:lpstr>
      <vt:lpstr>Layout_2</vt:lpstr>
      <vt:lpstr>Sponsor Slides_2</vt:lpstr>
      <vt:lpstr>Sponsor Slides_3</vt:lpstr>
      <vt:lpstr>Platinum_</vt:lpstr>
      <vt:lpstr>Schedule</vt:lpstr>
      <vt:lpstr>PowerPoint Presentation</vt:lpstr>
      <vt:lpstr>PowerPoint Presentation</vt:lpstr>
      <vt:lpstr>Need for Well-Developed and Fully Functioning Board</vt:lpstr>
      <vt:lpstr>Two most important things you’ll do</vt:lpstr>
      <vt:lpstr>Role Clarity</vt:lpstr>
      <vt:lpstr>Role and Function</vt:lpstr>
      <vt:lpstr>Decision-Making Authority</vt:lpstr>
      <vt:lpstr>Composition and Memberships</vt:lpstr>
      <vt:lpstr>Time Horizon</vt:lpstr>
      <vt:lpstr>Accountability</vt:lpstr>
      <vt:lpstr>Recruit, Engage &amp; Retain</vt:lpstr>
      <vt:lpstr>Recruitment Ideas</vt:lpstr>
      <vt:lpstr>Recruitment Ideas</vt:lpstr>
      <vt:lpstr>Engagement</vt:lpstr>
      <vt:lpstr>Characteristics of High Performing Boards</vt:lpstr>
      <vt:lpstr>Effective Boards Think Strategically</vt:lpstr>
      <vt:lpstr>Effective Boards Stay Current</vt:lpstr>
      <vt:lpstr>Effective Boards Measure and Monitor</vt:lpstr>
      <vt:lpstr>Effective Boards Make Tough Decisions</vt:lpstr>
      <vt:lpstr>Effective Boards are Accountable</vt:lpstr>
      <vt:lpstr>Effective Boards Understand Their Business Model </vt:lpstr>
      <vt:lpstr>Effective Boards Adapt and Change</vt:lpstr>
      <vt:lpstr>Important take aways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Barkal</dc:creator>
  <cp:lastModifiedBy>Lora Butterfield</cp:lastModifiedBy>
  <cp:revision>84</cp:revision>
  <cp:lastPrinted>2022-12-14T18:50:38Z</cp:lastPrinted>
  <dcterms:created xsi:type="dcterms:W3CDTF">2015-12-03T16:22:24Z</dcterms:created>
  <dcterms:modified xsi:type="dcterms:W3CDTF">2024-01-10T00:34:11Z</dcterms:modified>
</cp:coreProperties>
</file>