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Lst>
  <p:notesMasterIdLst>
    <p:notesMasterId r:id="rId22"/>
  </p:notesMasterIdLst>
  <p:sldIdLst>
    <p:sldId id="257" r:id="rId5"/>
    <p:sldId id="733" r:id="rId6"/>
    <p:sldId id="608" r:id="rId7"/>
    <p:sldId id="734" r:id="rId8"/>
    <p:sldId id="735" r:id="rId9"/>
    <p:sldId id="740" r:id="rId10"/>
    <p:sldId id="373" r:id="rId11"/>
    <p:sldId id="743" r:id="rId12"/>
    <p:sldId id="745" r:id="rId13"/>
    <p:sldId id="263" r:id="rId14"/>
    <p:sldId id="528" r:id="rId15"/>
    <p:sldId id="529" r:id="rId16"/>
    <p:sldId id="737" r:id="rId17"/>
    <p:sldId id="552" r:id="rId18"/>
    <p:sldId id="742" r:id="rId19"/>
    <p:sldId id="741" r:id="rId20"/>
    <p:sldId id="262"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amp;I" initials="E&amp;I" lastIdx="1" clrIdx="0">
    <p:extLst>
      <p:ext uri="{19B8F6BF-5375-455C-9EA6-DF929625EA0E}">
        <p15:presenceInfo xmlns:p15="http://schemas.microsoft.com/office/powerpoint/2012/main" userId="E&amp;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5197"/>
    <a:srgbClr val="18284B"/>
    <a:srgbClr val="497AE4"/>
    <a:srgbClr val="655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7503A4-56E6-43F0-AEEE-12681F95E84D}" v="9" dt="2024-01-05T18:54:26.7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7" d="100"/>
          <a:sy n="27" d="100"/>
        </p:scale>
        <p:origin x="4824" y="48"/>
      </p:cViewPr>
      <p:guideLst>
        <p:guide orient="horz" pos="2160"/>
        <p:guide pos="2880"/>
      </p:guideLst>
    </p:cSldViewPr>
  </p:slideViewPr>
  <p:outlineViewPr>
    <p:cViewPr>
      <p:scale>
        <a:sx n="33" d="100"/>
        <a:sy n="33" d="100"/>
      </p:scale>
      <p:origin x="0" y="-4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67572526885471E-2"/>
          <c:y val="2.003777936848803E-2"/>
          <c:w val="0.92874236406289923"/>
          <c:h val="0.88711346658590751"/>
        </c:manualLayout>
      </c:layout>
      <c:barChart>
        <c:barDir val="col"/>
        <c:grouping val="clustered"/>
        <c:varyColors val="0"/>
        <c:ser>
          <c:idx val="0"/>
          <c:order val="0"/>
          <c:tx>
            <c:strRef>
              <c:f>Sheet1!$B$1</c:f>
              <c:strCache>
                <c:ptCount val="1"/>
                <c:pt idx="0">
                  <c:v>Assets</c:v>
                </c:pt>
              </c:strCache>
            </c:strRef>
          </c:tx>
          <c:invertIfNegative val="0"/>
          <c:cat>
            <c:numRef>
              <c:f>Sheet1!$A$2:$A$54</c:f>
              <c:numCache>
                <c:formatCode>General</c:formatCode>
                <c:ptCount val="53"/>
                <c:pt idx="0">
                  <c:v>71</c:v>
                </c:pt>
                <c:pt idx="1">
                  <c:v>72</c:v>
                </c:pt>
                <c:pt idx="2">
                  <c:v>73</c:v>
                </c:pt>
                <c:pt idx="3">
                  <c:v>74</c:v>
                </c:pt>
                <c:pt idx="4">
                  <c:v>75</c:v>
                </c:pt>
                <c:pt idx="5">
                  <c:v>76</c:v>
                </c:pt>
                <c:pt idx="6">
                  <c:v>77</c:v>
                </c:pt>
                <c:pt idx="7">
                  <c:v>78</c:v>
                </c:pt>
                <c:pt idx="8">
                  <c:v>79</c:v>
                </c:pt>
                <c:pt idx="9">
                  <c:v>80</c:v>
                </c:pt>
                <c:pt idx="10">
                  <c:v>81</c:v>
                </c:pt>
                <c:pt idx="11">
                  <c:v>82</c:v>
                </c:pt>
                <c:pt idx="12">
                  <c:v>83</c:v>
                </c:pt>
                <c:pt idx="13">
                  <c:v>84</c:v>
                </c:pt>
                <c:pt idx="14">
                  <c:v>85</c:v>
                </c:pt>
                <c:pt idx="15">
                  <c:v>86</c:v>
                </c:pt>
                <c:pt idx="16">
                  <c:v>87</c:v>
                </c:pt>
                <c:pt idx="17">
                  <c:v>88</c:v>
                </c:pt>
                <c:pt idx="18">
                  <c:v>89</c:v>
                </c:pt>
                <c:pt idx="19">
                  <c:v>90</c:v>
                </c:pt>
                <c:pt idx="20">
                  <c:v>91</c:v>
                </c:pt>
                <c:pt idx="21">
                  <c:v>92</c:v>
                </c:pt>
                <c:pt idx="22">
                  <c:v>93</c:v>
                </c:pt>
                <c:pt idx="23">
                  <c:v>94</c:v>
                </c:pt>
                <c:pt idx="24">
                  <c:v>95</c:v>
                </c:pt>
                <c:pt idx="25">
                  <c:v>96</c:v>
                </c:pt>
                <c:pt idx="26">
                  <c:v>97</c:v>
                </c:pt>
                <c:pt idx="27">
                  <c:v>98</c:v>
                </c:pt>
                <c:pt idx="28">
                  <c:v>99</c:v>
                </c:pt>
                <c:pt idx="29">
                  <c:v>0</c:v>
                </c:pt>
                <c:pt idx="30">
                  <c:v>1</c:v>
                </c:pt>
                <c:pt idx="31">
                  <c:v>2</c:v>
                </c:pt>
                <c:pt idx="32">
                  <c:v>3</c:v>
                </c:pt>
                <c:pt idx="33">
                  <c:v>4</c:v>
                </c:pt>
                <c:pt idx="34">
                  <c:v>5</c:v>
                </c:pt>
                <c:pt idx="35">
                  <c:v>6</c:v>
                </c:pt>
                <c:pt idx="36">
                  <c:v>7</c:v>
                </c:pt>
                <c:pt idx="37">
                  <c:v>8</c:v>
                </c:pt>
                <c:pt idx="38">
                  <c:v>9</c:v>
                </c:pt>
                <c:pt idx="39">
                  <c:v>10</c:v>
                </c:pt>
                <c:pt idx="40">
                  <c:v>11</c:v>
                </c:pt>
                <c:pt idx="41">
                  <c:v>12</c:v>
                </c:pt>
                <c:pt idx="42">
                  <c:v>13</c:v>
                </c:pt>
                <c:pt idx="43">
                  <c:v>14</c:v>
                </c:pt>
                <c:pt idx="44">
                  <c:v>15</c:v>
                </c:pt>
                <c:pt idx="45">
                  <c:v>16</c:v>
                </c:pt>
                <c:pt idx="46">
                  <c:v>17</c:v>
                </c:pt>
                <c:pt idx="47">
                  <c:v>18</c:v>
                </c:pt>
                <c:pt idx="48">
                  <c:v>19</c:v>
                </c:pt>
                <c:pt idx="49">
                  <c:v>20</c:v>
                </c:pt>
                <c:pt idx="50">
                  <c:v>21</c:v>
                </c:pt>
                <c:pt idx="51">
                  <c:v>22</c:v>
                </c:pt>
                <c:pt idx="52">
                  <c:v>23</c:v>
                </c:pt>
              </c:numCache>
            </c:numRef>
          </c:cat>
          <c:val>
            <c:numRef>
              <c:f>Sheet1!$B$2:$B$54</c:f>
              <c:numCache>
                <c:formatCode>#,##0.0</c:formatCode>
                <c:ptCount val="53"/>
                <c:pt idx="0">
                  <c:v>12.507561000000001</c:v>
                </c:pt>
                <c:pt idx="1">
                  <c:v>15.810878000000001</c:v>
                </c:pt>
                <c:pt idx="2">
                  <c:v>18.901841999999998</c:v>
                </c:pt>
                <c:pt idx="3">
                  <c:v>22.754321000000001</c:v>
                </c:pt>
                <c:pt idx="4">
                  <c:v>28.813832999999999</c:v>
                </c:pt>
                <c:pt idx="5">
                  <c:v>35.095481999999997</c:v>
                </c:pt>
                <c:pt idx="6">
                  <c:v>43.451410000000003</c:v>
                </c:pt>
                <c:pt idx="7">
                  <c:v>51.417453999999999</c:v>
                </c:pt>
                <c:pt idx="8">
                  <c:v>59.927999999999997</c:v>
                </c:pt>
                <c:pt idx="9">
                  <c:v>60.692</c:v>
                </c:pt>
                <c:pt idx="10">
                  <c:v>64.489581000000001</c:v>
                </c:pt>
                <c:pt idx="11">
                  <c:v>69.572136999999998</c:v>
                </c:pt>
                <c:pt idx="12">
                  <c:v>81.961110000000005</c:v>
                </c:pt>
                <c:pt idx="13">
                  <c:v>92.845616000000007</c:v>
                </c:pt>
                <c:pt idx="14">
                  <c:v>119.72967300000001</c:v>
                </c:pt>
                <c:pt idx="15">
                  <c:v>147.72832500000001</c:v>
                </c:pt>
                <c:pt idx="16">
                  <c:v>162.16182499999999</c:v>
                </c:pt>
                <c:pt idx="17">
                  <c:v>175.30430799999999</c:v>
                </c:pt>
                <c:pt idx="18">
                  <c:v>183.68819300000001</c:v>
                </c:pt>
                <c:pt idx="19">
                  <c:v>198.19208225</c:v>
                </c:pt>
                <c:pt idx="20">
                  <c:v>227.10577199799999</c:v>
                </c:pt>
                <c:pt idx="21">
                  <c:v>258.36521115400001</c:v>
                </c:pt>
                <c:pt idx="22">
                  <c:v>277.12980116900002</c:v>
                </c:pt>
                <c:pt idx="23">
                  <c:v>289.45297044300003</c:v>
                </c:pt>
                <c:pt idx="24">
                  <c:v>306.64221720400002</c:v>
                </c:pt>
                <c:pt idx="25">
                  <c:v>326.88702172000001</c:v>
                </c:pt>
                <c:pt idx="26">
                  <c:v>351.16545759399997</c:v>
                </c:pt>
                <c:pt idx="27">
                  <c:v>388.70126364399999</c:v>
                </c:pt>
                <c:pt idx="28">
                  <c:v>411.40944244399998</c:v>
                </c:pt>
                <c:pt idx="29">
                  <c:v>438.24369999999999</c:v>
                </c:pt>
                <c:pt idx="30">
                  <c:v>501.55309999999997</c:v>
                </c:pt>
                <c:pt idx="31">
                  <c:v>557.07577566500004</c:v>
                </c:pt>
                <c:pt idx="32">
                  <c:v>610.18380000000002</c:v>
                </c:pt>
                <c:pt idx="33">
                  <c:v>646.96979999999996</c:v>
                </c:pt>
                <c:pt idx="34">
                  <c:v>678.97940000000006</c:v>
                </c:pt>
                <c:pt idx="35">
                  <c:v>711.15009999999995</c:v>
                </c:pt>
                <c:pt idx="36">
                  <c:v>754.9905</c:v>
                </c:pt>
                <c:pt idx="37">
                  <c:v>813.4425</c:v>
                </c:pt>
                <c:pt idx="38">
                  <c:v>884.75699999999995</c:v>
                </c:pt>
                <c:pt idx="39">
                  <c:v>914.47500000000002</c:v>
                </c:pt>
                <c:pt idx="40">
                  <c:v>961.8</c:v>
                </c:pt>
                <c:pt idx="41">
                  <c:v>1022</c:v>
                </c:pt>
                <c:pt idx="42">
                  <c:v>1060</c:v>
                </c:pt>
                <c:pt idx="43">
                  <c:v>1120</c:v>
                </c:pt>
                <c:pt idx="44">
                  <c:v>1204.3</c:v>
                </c:pt>
                <c:pt idx="45">
                  <c:v>1292.5</c:v>
                </c:pt>
                <c:pt idx="46">
                  <c:v>1379.8</c:v>
                </c:pt>
                <c:pt idx="47">
                  <c:v>1453.4</c:v>
                </c:pt>
                <c:pt idx="48">
                  <c:v>1566.7</c:v>
                </c:pt>
                <c:pt idx="49">
                  <c:v>1844.5</c:v>
                </c:pt>
                <c:pt idx="50">
                  <c:v>2060.4</c:v>
                </c:pt>
                <c:pt idx="51">
                  <c:v>2167.8000000000002</c:v>
                </c:pt>
                <c:pt idx="52">
                  <c:v>2229.3000000000002</c:v>
                </c:pt>
              </c:numCache>
            </c:numRef>
          </c:val>
          <c:extLst>
            <c:ext xmlns:c16="http://schemas.microsoft.com/office/drawing/2014/chart" uri="{C3380CC4-5D6E-409C-BE32-E72D297353CC}">
              <c16:uniqueId val="{00000000-9F56-4C77-AF13-F59F9160CB4E}"/>
            </c:ext>
          </c:extLst>
        </c:ser>
        <c:dLbls>
          <c:showLegendKey val="0"/>
          <c:showVal val="0"/>
          <c:showCatName val="0"/>
          <c:showSerName val="0"/>
          <c:showPercent val="0"/>
          <c:showBubbleSize val="0"/>
        </c:dLbls>
        <c:gapWidth val="150"/>
        <c:axId val="279931032"/>
        <c:axId val="280267128"/>
      </c:barChart>
      <c:catAx>
        <c:axId val="279931032"/>
        <c:scaling>
          <c:orientation val="minMax"/>
        </c:scaling>
        <c:delete val="0"/>
        <c:axPos val="b"/>
        <c:numFmt formatCode="General" sourceLinked="1"/>
        <c:majorTickMark val="out"/>
        <c:minorTickMark val="none"/>
        <c:tickLblPos val="nextTo"/>
        <c:txPr>
          <a:bodyPr/>
          <a:lstStyle/>
          <a:p>
            <a:pPr>
              <a:defRPr sz="1000" baseline="0"/>
            </a:pPr>
            <a:endParaRPr lang="en-US"/>
          </a:p>
        </c:txPr>
        <c:crossAx val="280267128"/>
        <c:crosses val="autoZero"/>
        <c:auto val="1"/>
        <c:lblAlgn val="ctr"/>
        <c:lblOffset val="100"/>
        <c:noMultiLvlLbl val="0"/>
      </c:catAx>
      <c:valAx>
        <c:axId val="280267128"/>
        <c:scaling>
          <c:orientation val="minMax"/>
          <c:max val="2200"/>
          <c:min val="0"/>
        </c:scaling>
        <c:delete val="0"/>
        <c:axPos val="l"/>
        <c:majorGridlines>
          <c:spPr>
            <a:ln>
              <a:noFill/>
            </a:ln>
          </c:spPr>
        </c:majorGridlines>
        <c:numFmt formatCode="#,##0" sourceLinked="0"/>
        <c:majorTickMark val="out"/>
        <c:minorTickMark val="none"/>
        <c:tickLblPos val="nextTo"/>
        <c:crossAx val="279931032"/>
        <c:crosses val="autoZero"/>
        <c:crossBetween val="between"/>
      </c:valAx>
    </c:plotArea>
    <c:plotVisOnly val="1"/>
    <c:dispBlanksAs val="gap"/>
    <c:showDLblsOverMax val="0"/>
  </c:chart>
  <c:txPr>
    <a:bodyPr/>
    <a:lstStyle/>
    <a:p>
      <a:pPr>
        <a:defRPr sz="1300" baseline="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 Members</c:v>
                </c:pt>
              </c:strCache>
            </c:strRef>
          </c:tx>
          <c:spPr>
            <a:ln w="28575" cap="rnd">
              <a:solidFill>
                <a:schemeClr val="accent1"/>
              </a:solidFill>
              <a:round/>
            </a:ln>
            <a:effectLst/>
          </c:spPr>
          <c:marker>
            <c:symbol val="none"/>
          </c:marker>
          <c:cat>
            <c:numRef>
              <c:f>Sheet1!$A$2:$A$34</c:f>
              <c:numCache>
                <c:formatCode>General</c:formatCode>
                <c:ptCount val="3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pt idx="32">
                  <c:v>2023</c:v>
                </c:pt>
              </c:numCache>
            </c:numRef>
          </c:cat>
          <c:val>
            <c:numRef>
              <c:f>Sheet1!$B$2:$B$34</c:f>
              <c:numCache>
                <c:formatCode>#,##0</c:formatCode>
                <c:ptCount val="33"/>
                <c:pt idx="0">
                  <c:v>58707930</c:v>
                </c:pt>
                <c:pt idx="1">
                  <c:v>61374522</c:v>
                </c:pt>
                <c:pt idx="2">
                  <c:v>63501829</c:v>
                </c:pt>
                <c:pt idx="3">
                  <c:v>65144077</c:v>
                </c:pt>
                <c:pt idx="4">
                  <c:v>67101843</c:v>
                </c:pt>
                <c:pt idx="5">
                  <c:v>69227196</c:v>
                </c:pt>
                <c:pt idx="6">
                  <c:v>71424152</c:v>
                </c:pt>
                <c:pt idx="7">
                  <c:v>73542506</c:v>
                </c:pt>
                <c:pt idx="8">
                  <c:v>75384335</c:v>
                </c:pt>
                <c:pt idx="9">
                  <c:v>77587878</c:v>
                </c:pt>
                <c:pt idx="10">
                  <c:v>79377162</c:v>
                </c:pt>
                <c:pt idx="11">
                  <c:v>80931021</c:v>
                </c:pt>
                <c:pt idx="12">
                  <c:v>82440329</c:v>
                </c:pt>
                <c:pt idx="13">
                  <c:v>83568139</c:v>
                </c:pt>
                <c:pt idx="14">
                  <c:v>84810216</c:v>
                </c:pt>
                <c:pt idx="15">
                  <c:v>85753547</c:v>
                </c:pt>
                <c:pt idx="16">
                  <c:v>86837448</c:v>
                </c:pt>
                <c:pt idx="17">
                  <c:v>88583072</c:v>
                </c:pt>
                <c:pt idx="18">
                  <c:v>89937481</c:v>
                </c:pt>
                <c:pt idx="19">
                  <c:v>90528636</c:v>
                </c:pt>
                <c:pt idx="20">
                  <c:v>91836356</c:v>
                </c:pt>
                <c:pt idx="21">
                  <c:v>93836356</c:v>
                </c:pt>
                <c:pt idx="22">
                  <c:v>96336356</c:v>
                </c:pt>
                <c:pt idx="23">
                  <c:v>99036356</c:v>
                </c:pt>
                <c:pt idx="24">
                  <c:v>102036356</c:v>
                </c:pt>
                <c:pt idx="25" formatCode="General">
                  <c:v>106802743</c:v>
                </c:pt>
                <c:pt idx="26" formatCode="General">
                  <c:v>111296958</c:v>
                </c:pt>
                <c:pt idx="27" formatCode="General">
                  <c:v>116162509</c:v>
                </c:pt>
                <c:pt idx="28" formatCode="General">
                  <c:v>120353279</c:v>
                </c:pt>
                <c:pt idx="29" formatCode="General">
                  <c:v>124298379</c:v>
                </c:pt>
                <c:pt idx="30" formatCode="General">
                  <c:v>129516414</c:v>
                </c:pt>
                <c:pt idx="31" formatCode="General">
                  <c:v>135226606</c:v>
                </c:pt>
                <c:pt idx="32" formatCode="General">
                  <c:v>138814492</c:v>
                </c:pt>
              </c:numCache>
            </c:numRef>
          </c:val>
          <c:smooth val="0"/>
          <c:extLst>
            <c:ext xmlns:c16="http://schemas.microsoft.com/office/drawing/2014/chart" uri="{C3380CC4-5D6E-409C-BE32-E72D297353CC}">
              <c16:uniqueId val="{00000000-B96E-4671-862B-11E3853AD3CD}"/>
            </c:ext>
          </c:extLst>
        </c:ser>
        <c:dLbls>
          <c:showLegendKey val="0"/>
          <c:showVal val="0"/>
          <c:showCatName val="0"/>
          <c:showSerName val="0"/>
          <c:showPercent val="0"/>
          <c:showBubbleSize val="0"/>
        </c:dLbls>
        <c:marker val="1"/>
        <c:smooth val="0"/>
        <c:axId val="303322224"/>
        <c:axId val="303321832"/>
      </c:lineChart>
      <c:lineChart>
        <c:grouping val="standard"/>
        <c:varyColors val="0"/>
        <c:ser>
          <c:idx val="1"/>
          <c:order val="1"/>
          <c:tx>
            <c:strRef>
              <c:f>Sheet1!$C$1</c:f>
              <c:strCache>
                <c:ptCount val="1"/>
                <c:pt idx="0">
                  <c:v># Credit Unions</c:v>
                </c:pt>
              </c:strCache>
            </c:strRef>
          </c:tx>
          <c:spPr>
            <a:ln w="28575" cap="rnd">
              <a:solidFill>
                <a:schemeClr val="accent2"/>
              </a:solidFill>
              <a:round/>
            </a:ln>
            <a:effectLst/>
          </c:spPr>
          <c:marker>
            <c:symbol val="none"/>
          </c:marker>
          <c:cat>
            <c:numRef>
              <c:f>Sheet1!$A$2:$A$34</c:f>
              <c:numCache>
                <c:formatCode>General</c:formatCode>
                <c:ptCount val="3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pt idx="32">
                  <c:v>2023</c:v>
                </c:pt>
              </c:numCache>
            </c:numRef>
          </c:cat>
          <c:val>
            <c:numRef>
              <c:f>Sheet1!$C$2:$C$34</c:f>
              <c:numCache>
                <c:formatCode>#,##0</c:formatCode>
                <c:ptCount val="33"/>
                <c:pt idx="0">
                  <c:v>12993</c:v>
                </c:pt>
                <c:pt idx="1">
                  <c:v>12595</c:v>
                </c:pt>
                <c:pt idx="2">
                  <c:v>12317</c:v>
                </c:pt>
                <c:pt idx="3">
                  <c:v>11992</c:v>
                </c:pt>
                <c:pt idx="4">
                  <c:v>11687</c:v>
                </c:pt>
                <c:pt idx="5">
                  <c:v>11392</c:v>
                </c:pt>
                <c:pt idx="6">
                  <c:v>11238</c:v>
                </c:pt>
                <c:pt idx="7">
                  <c:v>10995</c:v>
                </c:pt>
                <c:pt idx="8">
                  <c:v>10630</c:v>
                </c:pt>
                <c:pt idx="9">
                  <c:v>10316</c:v>
                </c:pt>
                <c:pt idx="10">
                  <c:v>9984</c:v>
                </c:pt>
                <c:pt idx="11">
                  <c:v>9688</c:v>
                </c:pt>
                <c:pt idx="12">
                  <c:v>9369</c:v>
                </c:pt>
                <c:pt idx="13">
                  <c:v>9014</c:v>
                </c:pt>
                <c:pt idx="14">
                  <c:v>8695</c:v>
                </c:pt>
                <c:pt idx="15">
                  <c:v>8362</c:v>
                </c:pt>
                <c:pt idx="16">
                  <c:v>8101</c:v>
                </c:pt>
                <c:pt idx="17">
                  <c:v>7806</c:v>
                </c:pt>
                <c:pt idx="18">
                  <c:v>7554</c:v>
                </c:pt>
                <c:pt idx="19">
                  <c:v>7339</c:v>
                </c:pt>
                <c:pt idx="20">
                  <c:v>7094</c:v>
                </c:pt>
                <c:pt idx="21">
                  <c:v>6819</c:v>
                </c:pt>
                <c:pt idx="22">
                  <c:v>6554</c:v>
                </c:pt>
                <c:pt idx="23">
                  <c:v>6273</c:v>
                </c:pt>
                <c:pt idx="24">
                  <c:v>6021</c:v>
                </c:pt>
                <c:pt idx="25" formatCode="General">
                  <c:v>5785</c:v>
                </c:pt>
                <c:pt idx="26" formatCode="General">
                  <c:v>5573</c:v>
                </c:pt>
                <c:pt idx="27" formatCode="General">
                  <c:v>5375</c:v>
                </c:pt>
                <c:pt idx="28" formatCode="General">
                  <c:v>5236</c:v>
                </c:pt>
                <c:pt idx="29" formatCode="General">
                  <c:v>5099</c:v>
                </c:pt>
                <c:pt idx="30" formatCode="General">
                  <c:v>4942</c:v>
                </c:pt>
                <c:pt idx="31" formatCode="General">
                  <c:v>4760</c:v>
                </c:pt>
                <c:pt idx="32" formatCode="General">
                  <c:v>4640</c:v>
                </c:pt>
              </c:numCache>
            </c:numRef>
          </c:val>
          <c:smooth val="0"/>
          <c:extLst>
            <c:ext xmlns:c16="http://schemas.microsoft.com/office/drawing/2014/chart" uri="{C3380CC4-5D6E-409C-BE32-E72D297353CC}">
              <c16:uniqueId val="{00000001-B96E-4671-862B-11E3853AD3CD}"/>
            </c:ext>
          </c:extLst>
        </c:ser>
        <c:dLbls>
          <c:showLegendKey val="0"/>
          <c:showVal val="0"/>
          <c:showCatName val="0"/>
          <c:showSerName val="0"/>
          <c:showPercent val="0"/>
          <c:showBubbleSize val="0"/>
        </c:dLbls>
        <c:marker val="1"/>
        <c:smooth val="0"/>
        <c:axId val="303505336"/>
        <c:axId val="303321048"/>
      </c:lineChart>
      <c:catAx>
        <c:axId val="30332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303321832"/>
        <c:crosses val="autoZero"/>
        <c:auto val="1"/>
        <c:lblAlgn val="ctr"/>
        <c:lblOffset val="100"/>
        <c:noMultiLvlLbl val="0"/>
      </c:catAx>
      <c:valAx>
        <c:axId val="303321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303322224"/>
        <c:crosses val="autoZero"/>
        <c:crossBetween val="between"/>
      </c:valAx>
      <c:valAx>
        <c:axId val="30332104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303505336"/>
        <c:crosses val="max"/>
        <c:crossBetween val="between"/>
      </c:valAx>
      <c:catAx>
        <c:axId val="303505336"/>
        <c:scaling>
          <c:orientation val="minMax"/>
        </c:scaling>
        <c:delete val="1"/>
        <c:axPos val="b"/>
        <c:numFmt formatCode="General" sourceLinked="1"/>
        <c:majorTickMark val="out"/>
        <c:minorTickMark val="none"/>
        <c:tickLblPos val="nextTo"/>
        <c:crossAx val="30332104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880407310197338E-2"/>
          <c:y val="0.13065288713910761"/>
          <c:w val="0.9231195926898027"/>
          <c:h val="0.72442847769028873"/>
        </c:manualLayout>
      </c:layout>
      <c:barChart>
        <c:barDir val="col"/>
        <c:grouping val="clustered"/>
        <c:varyColors val="0"/>
        <c:ser>
          <c:idx val="0"/>
          <c:order val="0"/>
          <c:tx>
            <c:strRef>
              <c:f>Sheet1!$B$1</c:f>
              <c:strCache>
                <c:ptCount val="1"/>
                <c:pt idx="0">
                  <c:v>National</c:v>
                </c:pt>
              </c:strCache>
            </c:strRef>
          </c:tx>
          <c:spPr>
            <a:solidFill>
              <a:schemeClr val="accent1"/>
            </a:solidFill>
            <a:ln>
              <a:noFill/>
            </a:ln>
            <a:effectLst/>
          </c:spPr>
          <c:invertIfNegative val="0"/>
          <c:dLbls>
            <c:dLbl>
              <c:idx val="0"/>
              <c:layout>
                <c:manualLayout>
                  <c:x val="-1.0802469135802484E-2"/>
                  <c:y val="8.33333333333328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702-41CF-879A-667DBA02CD49}"/>
                </c:ext>
              </c:extLst>
            </c:dLbl>
            <c:dLbl>
              <c:idx val="1"/>
              <c:layout>
                <c:manualLayout>
                  <c:x val="-4.6296296296296294E-3"/>
                  <c:y val="8.3333333333333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702-41CF-879A-667DBA02CD49}"/>
                </c:ext>
              </c:extLst>
            </c:dLbl>
            <c:dLbl>
              <c:idx val="2"/>
              <c:layout>
                <c:manualLayout>
                  <c:x val="-1.8518518518518576E-2"/>
                  <c:y val="-8.33333333333333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702-41CF-879A-667DBA02CD49}"/>
                </c:ext>
              </c:extLst>
            </c:dLbl>
            <c:dLbl>
              <c:idx val="3"/>
              <c:layout>
                <c:manualLayout>
                  <c:x val="-6.1728395061728392E-3"/>
                  <c:y val="-1.11111111111111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702-41CF-879A-667DBA02CD49}"/>
                </c:ext>
              </c:extLst>
            </c:dLbl>
            <c:dLbl>
              <c:idx val="4"/>
              <c:layout>
                <c:manualLayout>
                  <c:x val="-2.006172839506172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216-487B-B954-1DD1517DF44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2018</c:v>
                </c:pt>
                <c:pt idx="1">
                  <c:v>2019</c:v>
                </c:pt>
                <c:pt idx="2">
                  <c:v>2020</c:v>
                </c:pt>
                <c:pt idx="3">
                  <c:v>2021</c:v>
                </c:pt>
                <c:pt idx="4">
                  <c:v>2022</c:v>
                </c:pt>
                <c:pt idx="5">
                  <c:v>Q3 2023</c:v>
                </c:pt>
              </c:strCache>
            </c:strRef>
          </c:cat>
          <c:val>
            <c:numRef>
              <c:f>Sheet1!$B$2:$B$7</c:f>
              <c:numCache>
                <c:formatCode>General</c:formatCode>
                <c:ptCount val="6"/>
                <c:pt idx="0" formatCode="0.00">
                  <c:v>11.3</c:v>
                </c:pt>
                <c:pt idx="1">
                  <c:v>11.37</c:v>
                </c:pt>
                <c:pt idx="2">
                  <c:v>10.32</c:v>
                </c:pt>
                <c:pt idx="3">
                  <c:v>10.26</c:v>
                </c:pt>
                <c:pt idx="4">
                  <c:v>10.78</c:v>
                </c:pt>
                <c:pt idx="5">
                  <c:v>11.02</c:v>
                </c:pt>
              </c:numCache>
            </c:numRef>
          </c:val>
          <c:extLst>
            <c:ext xmlns:c16="http://schemas.microsoft.com/office/drawing/2014/chart" uri="{C3380CC4-5D6E-409C-BE32-E72D297353CC}">
              <c16:uniqueId val="{00000000-B702-41CF-879A-667DBA02CD49}"/>
            </c:ext>
          </c:extLst>
        </c:ser>
        <c:ser>
          <c:idx val="1"/>
          <c:order val="1"/>
          <c:tx>
            <c:strRef>
              <c:f>Sheet1!$C$1</c:f>
              <c:strCache>
                <c:ptCount val="1"/>
                <c:pt idx="0">
                  <c:v>Western</c:v>
                </c:pt>
              </c:strCache>
            </c:strRef>
          </c:tx>
          <c:spPr>
            <a:solidFill>
              <a:schemeClr val="accent2"/>
            </a:solidFill>
            <a:ln>
              <a:noFill/>
            </a:ln>
            <a:effectLst/>
          </c:spPr>
          <c:invertIfNegative val="0"/>
          <c:dLbls>
            <c:dLbl>
              <c:idx val="0"/>
              <c:layout>
                <c:manualLayout>
                  <c:x val="0"/>
                  <c:y val="5.55555555555552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02-41CF-879A-667DBA02CD49}"/>
                </c:ext>
              </c:extLst>
            </c:dLbl>
            <c:dLbl>
              <c:idx val="1"/>
              <c:layout>
                <c:manualLayout>
                  <c:x val="-1.5432098765432098E-3"/>
                  <c:y val="-1.66666666666666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702-41CF-879A-667DBA02CD49}"/>
                </c:ext>
              </c:extLst>
            </c:dLbl>
            <c:dLbl>
              <c:idx val="2"/>
              <c:layout>
                <c:manualLayout>
                  <c:x val="-4.6296296296296866E-3"/>
                  <c:y val="5.5555555555555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702-41CF-879A-667DBA02CD49}"/>
                </c:ext>
              </c:extLst>
            </c:dLbl>
            <c:dLbl>
              <c:idx val="3"/>
              <c:layout>
                <c:manualLayout>
                  <c:x val="9.25925925925914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702-41CF-879A-667DBA02CD49}"/>
                </c:ext>
              </c:extLst>
            </c:dLbl>
            <c:dLbl>
              <c:idx val="4"/>
              <c:layout>
                <c:manualLayout>
                  <c:x val="-1.1316741696017772E-1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702-41CF-879A-667DBA02CD4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2018</c:v>
                </c:pt>
                <c:pt idx="1">
                  <c:v>2019</c:v>
                </c:pt>
                <c:pt idx="2">
                  <c:v>2020</c:v>
                </c:pt>
                <c:pt idx="3">
                  <c:v>2021</c:v>
                </c:pt>
                <c:pt idx="4">
                  <c:v>2022</c:v>
                </c:pt>
                <c:pt idx="5">
                  <c:v>Q3 2023</c:v>
                </c:pt>
              </c:strCache>
            </c:strRef>
          </c:cat>
          <c:val>
            <c:numRef>
              <c:f>Sheet1!$C$2:$C$7</c:f>
              <c:numCache>
                <c:formatCode>0.00</c:formatCode>
                <c:ptCount val="6"/>
                <c:pt idx="0" formatCode="General">
                  <c:v>11.89</c:v>
                </c:pt>
                <c:pt idx="1">
                  <c:v>11.4</c:v>
                </c:pt>
                <c:pt idx="2" formatCode="General">
                  <c:v>10.26</c:v>
                </c:pt>
                <c:pt idx="3" formatCode="General">
                  <c:v>10.08</c:v>
                </c:pt>
                <c:pt idx="4" formatCode="General">
                  <c:v>10.43</c:v>
                </c:pt>
                <c:pt idx="5" formatCode="General">
                  <c:v>10.65</c:v>
                </c:pt>
              </c:numCache>
            </c:numRef>
          </c:val>
          <c:extLst>
            <c:ext xmlns:c16="http://schemas.microsoft.com/office/drawing/2014/chart" uri="{C3380CC4-5D6E-409C-BE32-E72D297353CC}">
              <c16:uniqueId val="{00000001-B702-41CF-879A-667DBA02CD49}"/>
            </c:ext>
          </c:extLst>
        </c:ser>
        <c:ser>
          <c:idx val="2"/>
          <c:order val="2"/>
          <c:tx>
            <c:strRef>
              <c:f>Sheet1!$D$1</c:f>
              <c:strCache>
                <c:ptCount val="1"/>
                <c:pt idx="0">
                  <c:v>MonDak</c:v>
                </c:pt>
              </c:strCache>
            </c:strRef>
          </c:tx>
          <c:spPr>
            <a:solidFill>
              <a:schemeClr val="accent3"/>
            </a:solidFill>
            <a:ln>
              <a:noFill/>
            </a:ln>
            <a:effectLst/>
          </c:spPr>
          <c:invertIfNegative val="0"/>
          <c:dLbls>
            <c:dLbl>
              <c:idx val="0"/>
              <c:layout>
                <c:manualLayout>
                  <c:x val="1.080246913580246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216-487B-B954-1DD1517DF44E}"/>
                </c:ext>
              </c:extLst>
            </c:dLbl>
            <c:dLbl>
              <c:idx val="1"/>
              <c:layout>
                <c:manualLayout>
                  <c:x val="7.716049382716049E-3"/>
                  <c:y val="1.94444444444443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216-487B-B954-1DD1517DF44E}"/>
                </c:ext>
              </c:extLst>
            </c:dLbl>
            <c:dLbl>
              <c:idx val="2"/>
              <c:layout>
                <c:manualLayout>
                  <c:x val="7.716049382716049E-3"/>
                  <c:y val="5.55555555555555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216-487B-B954-1DD1517DF44E}"/>
                </c:ext>
              </c:extLst>
            </c:dLbl>
            <c:dLbl>
              <c:idx val="3"/>
              <c:layout>
                <c:manualLayout>
                  <c:x val="2.0061728395061727E-2"/>
                  <c:y val="1.66666666666665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216-487B-B954-1DD1517DF44E}"/>
                </c:ext>
              </c:extLst>
            </c:dLbl>
            <c:dLbl>
              <c:idx val="4"/>
              <c:layout>
                <c:manualLayout>
                  <c:x val="1.2345679012345678E-2"/>
                  <c:y val="-5.092533763207997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216-487B-B954-1DD1517DF44E}"/>
                </c:ext>
              </c:extLst>
            </c:dLbl>
            <c:dLbl>
              <c:idx val="5"/>
              <c:layout>
                <c:manualLayout>
                  <c:x val="1.6975308641975197E-2"/>
                  <c:y val="-2.2222222222222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AA-4CAC-BA4C-6C9FBA4FF6A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2018</c:v>
                </c:pt>
                <c:pt idx="1">
                  <c:v>2019</c:v>
                </c:pt>
                <c:pt idx="2">
                  <c:v>2020</c:v>
                </c:pt>
                <c:pt idx="3">
                  <c:v>2021</c:v>
                </c:pt>
                <c:pt idx="4">
                  <c:v>2022</c:v>
                </c:pt>
                <c:pt idx="5">
                  <c:v>Q3 2023</c:v>
                </c:pt>
              </c:strCache>
            </c:strRef>
          </c:cat>
          <c:val>
            <c:numRef>
              <c:f>Sheet1!$D$2:$D$7</c:f>
              <c:numCache>
                <c:formatCode>0.00</c:formatCode>
                <c:ptCount val="6"/>
                <c:pt idx="0" formatCode="General">
                  <c:v>11.72</c:v>
                </c:pt>
                <c:pt idx="1">
                  <c:v>11.84</c:v>
                </c:pt>
                <c:pt idx="2" formatCode="General">
                  <c:v>10.75</c:v>
                </c:pt>
                <c:pt idx="3">
                  <c:v>10.4</c:v>
                </c:pt>
                <c:pt idx="4" formatCode="General">
                  <c:v>10.53</c:v>
                </c:pt>
                <c:pt idx="5" formatCode="General">
                  <c:v>10.69</c:v>
                </c:pt>
              </c:numCache>
            </c:numRef>
          </c:val>
          <c:extLst>
            <c:ext xmlns:c16="http://schemas.microsoft.com/office/drawing/2014/chart" uri="{C3380CC4-5D6E-409C-BE32-E72D297353CC}">
              <c16:uniqueId val="{00000001-F216-487B-B954-1DD1517DF44E}"/>
            </c:ext>
          </c:extLst>
        </c:ser>
        <c:dLbls>
          <c:showLegendKey val="0"/>
          <c:showVal val="0"/>
          <c:showCatName val="0"/>
          <c:showSerName val="0"/>
          <c:showPercent val="0"/>
          <c:showBubbleSize val="0"/>
        </c:dLbls>
        <c:gapWidth val="219"/>
        <c:axId val="746804000"/>
        <c:axId val="746801704"/>
      </c:barChart>
      <c:catAx>
        <c:axId val="74680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6801704"/>
        <c:crosses val="autoZero"/>
        <c:auto val="1"/>
        <c:lblAlgn val="ctr"/>
        <c:lblOffset val="100"/>
        <c:noMultiLvlLbl val="0"/>
      </c:catAx>
      <c:valAx>
        <c:axId val="74680170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6804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829420627977059E-2"/>
          <c:y val="0.10565288713910762"/>
          <c:w val="0.93247922134733163"/>
          <c:h val="0.72442847769028873"/>
        </c:manualLayout>
      </c:layout>
      <c:barChart>
        <c:barDir val="col"/>
        <c:grouping val="clustered"/>
        <c:varyColors val="0"/>
        <c:ser>
          <c:idx val="0"/>
          <c:order val="0"/>
          <c:tx>
            <c:strRef>
              <c:f>Sheet1!$B$1</c:f>
              <c:strCache>
                <c:ptCount val="1"/>
                <c:pt idx="0">
                  <c:v>National</c:v>
                </c:pt>
              </c:strCache>
            </c:strRef>
          </c:tx>
          <c:spPr>
            <a:solidFill>
              <a:schemeClr val="accent1"/>
            </a:solidFill>
            <a:ln>
              <a:noFill/>
            </a:ln>
            <a:effectLst/>
          </c:spPr>
          <c:invertIfNegative val="0"/>
          <c:dLbls>
            <c:dLbl>
              <c:idx val="0"/>
              <c:layout>
                <c:manualLayout>
                  <c:x val="-4.6296296296296294E-3"/>
                  <c:y val="-6.72043010752685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8A-4C8D-B9ED-81ABC2C93AFA}"/>
                </c:ext>
              </c:extLst>
            </c:dLbl>
            <c:dLbl>
              <c:idx val="1"/>
              <c:layout>
                <c:manualLayout>
                  <c:x val="-4.6296296296296294E-3"/>
                  <c:y val="-1.9489247311827957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4344196558763491E-2"/>
                      <c:h val="5.1694444444444446E-2"/>
                    </c:manualLayout>
                  </c15:layout>
                </c:ext>
                <c:ext xmlns:c16="http://schemas.microsoft.com/office/drawing/2014/chart" uri="{C3380CC4-5D6E-409C-BE32-E72D297353CC}">
                  <c16:uniqueId val="{00000005-798A-4C8D-B9ED-81ABC2C93AFA}"/>
                </c:ext>
              </c:extLst>
            </c:dLbl>
            <c:dLbl>
              <c:idx val="2"/>
              <c:layout>
                <c:manualLayout>
                  <c:x val="-1.0802469135802526E-2"/>
                  <c:y val="-8.9598679197363325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98A-4C8D-B9ED-81ABC2C93AFA}"/>
                </c:ext>
              </c:extLst>
            </c:dLbl>
            <c:dLbl>
              <c:idx val="3"/>
              <c:layout>
                <c:manualLayout>
                  <c:x val="1.5432098765430968E-3"/>
                  <c:y val="3.942722885445758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98A-4C8D-B9ED-81ABC2C93AFA}"/>
                </c:ext>
              </c:extLst>
            </c:dLbl>
            <c:dLbl>
              <c:idx val="4"/>
              <c:layout>
                <c:manualLayout>
                  <c:x val="-1.1316741696017772E-16"/>
                  <c:y val="-4.83870967741935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98A-4C8D-B9ED-81ABC2C93AF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2018</c:v>
                </c:pt>
                <c:pt idx="1">
                  <c:v>2019</c:v>
                </c:pt>
                <c:pt idx="2">
                  <c:v>2020</c:v>
                </c:pt>
                <c:pt idx="3">
                  <c:v>2021</c:v>
                </c:pt>
                <c:pt idx="4">
                  <c:v>2022</c:v>
                </c:pt>
                <c:pt idx="5">
                  <c:v>Q3 2023</c:v>
                </c:pt>
              </c:strCache>
            </c:strRef>
          </c:cat>
          <c:val>
            <c:numRef>
              <c:f>Sheet1!$B$2:$B$7</c:f>
              <c:numCache>
                <c:formatCode>General</c:formatCode>
                <c:ptCount val="6"/>
                <c:pt idx="0">
                  <c:v>0.92</c:v>
                </c:pt>
                <c:pt idx="1">
                  <c:v>0.93</c:v>
                </c:pt>
                <c:pt idx="2" formatCode="0.00">
                  <c:v>0.7</c:v>
                </c:pt>
                <c:pt idx="3">
                  <c:v>1.07</c:v>
                </c:pt>
                <c:pt idx="4">
                  <c:v>0.89</c:v>
                </c:pt>
                <c:pt idx="5">
                  <c:v>0.75</c:v>
                </c:pt>
              </c:numCache>
            </c:numRef>
          </c:val>
          <c:extLst>
            <c:ext xmlns:c16="http://schemas.microsoft.com/office/drawing/2014/chart" uri="{C3380CC4-5D6E-409C-BE32-E72D297353CC}">
              <c16:uniqueId val="{00000000-798A-4C8D-B9ED-81ABC2C93AFA}"/>
            </c:ext>
          </c:extLst>
        </c:ser>
        <c:ser>
          <c:idx val="1"/>
          <c:order val="1"/>
          <c:tx>
            <c:strRef>
              <c:f>Sheet1!$C$1</c:f>
              <c:strCache>
                <c:ptCount val="1"/>
                <c:pt idx="0">
                  <c:v>Western</c:v>
                </c:pt>
              </c:strCache>
            </c:strRef>
          </c:tx>
          <c:spPr>
            <a:solidFill>
              <a:schemeClr val="accent2"/>
            </a:solidFill>
            <a:ln>
              <a:noFill/>
            </a:ln>
            <a:effectLst/>
          </c:spPr>
          <c:invertIfNegative val="0"/>
          <c:dLbls>
            <c:dLbl>
              <c:idx val="0"/>
              <c:layout>
                <c:manualLayout>
                  <c:x val="1.5432098765432098E-3"/>
                  <c:y val="-6.09326051985439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98A-4C8D-B9ED-81ABC2C93AFA}"/>
                </c:ext>
              </c:extLst>
            </c:dLbl>
            <c:dLbl>
              <c:idx val="1"/>
              <c:layout>
                <c:manualLayout>
                  <c:x val="-4.6296296296296866E-3"/>
                  <c:y val="1.79218525103716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98A-4C8D-B9ED-81ABC2C93AFA}"/>
                </c:ext>
              </c:extLst>
            </c:dLbl>
            <c:dLbl>
              <c:idx val="2"/>
              <c:layout>
                <c:manualLayout>
                  <c:x val="3.0864197530863632E-3"/>
                  <c:y val="8.959867919735839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98A-4C8D-B9ED-81ABC2C93AFA}"/>
                </c:ext>
              </c:extLst>
            </c:dLbl>
            <c:dLbl>
              <c:idx val="3"/>
              <c:layout>
                <c:manualLayout>
                  <c:x val="3.0864197530864196E-3"/>
                  <c:y val="2.15053763440860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98A-4C8D-B9ED-81ABC2C93AFA}"/>
                </c:ext>
              </c:extLst>
            </c:dLbl>
            <c:dLbl>
              <c:idx val="4"/>
              <c:layout>
                <c:manualLayout>
                  <c:x val="1.5432706328375619E-3"/>
                  <c:y val="-3.673799847599695E-3"/>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3040123456790114E-2"/>
                      <c:h val="5.5188172043010741E-2"/>
                    </c:manualLayout>
                  </c15:layout>
                </c:ext>
                <c:ext xmlns:c16="http://schemas.microsoft.com/office/drawing/2014/chart" uri="{C3380CC4-5D6E-409C-BE32-E72D297353CC}">
                  <c16:uniqueId val="{0000000D-798A-4C8D-B9ED-81ABC2C93AF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2018</c:v>
                </c:pt>
                <c:pt idx="1">
                  <c:v>2019</c:v>
                </c:pt>
                <c:pt idx="2">
                  <c:v>2020</c:v>
                </c:pt>
                <c:pt idx="3">
                  <c:v>2021</c:v>
                </c:pt>
                <c:pt idx="4">
                  <c:v>2022</c:v>
                </c:pt>
                <c:pt idx="5">
                  <c:v>Q3 2023</c:v>
                </c:pt>
              </c:strCache>
            </c:strRef>
          </c:cat>
          <c:val>
            <c:numRef>
              <c:f>Sheet1!$C$2:$C$7</c:f>
              <c:numCache>
                <c:formatCode>General</c:formatCode>
                <c:ptCount val="6"/>
                <c:pt idx="0" formatCode="0.00">
                  <c:v>0.91</c:v>
                </c:pt>
                <c:pt idx="1">
                  <c:v>1.26</c:v>
                </c:pt>
                <c:pt idx="2">
                  <c:v>0.77</c:v>
                </c:pt>
                <c:pt idx="3">
                  <c:v>0.99</c:v>
                </c:pt>
                <c:pt idx="4">
                  <c:v>0.83</c:v>
                </c:pt>
                <c:pt idx="5">
                  <c:v>0.68</c:v>
                </c:pt>
              </c:numCache>
            </c:numRef>
          </c:val>
          <c:extLst>
            <c:ext xmlns:c16="http://schemas.microsoft.com/office/drawing/2014/chart" uri="{C3380CC4-5D6E-409C-BE32-E72D297353CC}">
              <c16:uniqueId val="{00000001-798A-4C8D-B9ED-81ABC2C93AFA}"/>
            </c:ext>
          </c:extLst>
        </c:ser>
        <c:ser>
          <c:idx val="2"/>
          <c:order val="2"/>
          <c:tx>
            <c:strRef>
              <c:f>Sheet1!$D$1</c:f>
              <c:strCache>
                <c:ptCount val="1"/>
                <c:pt idx="0">
                  <c:v>MonDak</c:v>
                </c:pt>
              </c:strCache>
            </c:strRef>
          </c:tx>
          <c:spPr>
            <a:solidFill>
              <a:schemeClr val="accent3"/>
            </a:solidFill>
            <a:ln>
              <a:noFill/>
            </a:ln>
            <a:effectLst/>
          </c:spPr>
          <c:invertIfNegative val="0"/>
          <c:dLbls>
            <c:dLbl>
              <c:idx val="0"/>
              <c:layout>
                <c:manualLayout>
                  <c:x val="7.716049382716049E-3"/>
                  <c:y val="5.37634408602150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910-4F6C-B0F3-BCF56A2284C4}"/>
                </c:ext>
              </c:extLst>
            </c:dLbl>
            <c:dLbl>
              <c:idx val="1"/>
              <c:layout>
                <c:manualLayout>
                  <c:x val="1.6975308641975308E-2"/>
                  <c:y val="2.68817204301075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910-4F6C-B0F3-BCF56A2284C4}"/>
                </c:ext>
              </c:extLst>
            </c:dLbl>
            <c:dLbl>
              <c:idx val="2"/>
              <c:layout>
                <c:manualLayout>
                  <c:x val="6.1728395061728392E-3"/>
                  <c:y val="1.07526881720430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910-4F6C-B0F3-BCF56A2284C4}"/>
                </c:ext>
              </c:extLst>
            </c:dLbl>
            <c:dLbl>
              <c:idx val="3"/>
              <c:layout>
                <c:manualLayout>
                  <c:x val="1.3888888888888888E-2"/>
                  <c:y val="5.37634408602150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910-4F6C-B0F3-BCF56A2284C4}"/>
                </c:ext>
              </c:extLst>
            </c:dLbl>
            <c:dLbl>
              <c:idx val="4"/>
              <c:layout>
                <c:manualLayout>
                  <c:x val="2.0061728395061727E-2"/>
                  <c:y val="2.15053763440860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910-4F6C-B0F3-BCF56A2284C4}"/>
                </c:ext>
              </c:extLst>
            </c:dLbl>
            <c:dLbl>
              <c:idx val="5"/>
              <c:layout>
                <c:manualLayout>
                  <c:x val="3.0864197530864196E-3"/>
                  <c:y val="-1.8817204301075269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7561728395061731E-2"/>
                      <c:h val="3.2500000000000001E-2"/>
                    </c:manualLayout>
                  </c15:layout>
                </c:ext>
                <c:ext xmlns:c16="http://schemas.microsoft.com/office/drawing/2014/chart" uri="{C3380CC4-5D6E-409C-BE32-E72D297353CC}">
                  <c16:uniqueId val="{00000000-16DC-4D8D-9A42-C1A339B8A98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2018</c:v>
                </c:pt>
                <c:pt idx="1">
                  <c:v>2019</c:v>
                </c:pt>
                <c:pt idx="2">
                  <c:v>2020</c:v>
                </c:pt>
                <c:pt idx="3">
                  <c:v>2021</c:v>
                </c:pt>
                <c:pt idx="4">
                  <c:v>2022</c:v>
                </c:pt>
                <c:pt idx="5">
                  <c:v>Q3 2023</c:v>
                </c:pt>
              </c:strCache>
            </c:strRef>
          </c:cat>
          <c:val>
            <c:numRef>
              <c:f>Sheet1!$D$2:$D$7</c:f>
              <c:numCache>
                <c:formatCode>0.00</c:formatCode>
                <c:ptCount val="6"/>
                <c:pt idx="0" formatCode="General">
                  <c:v>0.91</c:v>
                </c:pt>
                <c:pt idx="1">
                  <c:v>0.96</c:v>
                </c:pt>
                <c:pt idx="2" formatCode="General">
                  <c:v>0.85</c:v>
                </c:pt>
                <c:pt idx="3">
                  <c:v>1.05</c:v>
                </c:pt>
                <c:pt idx="4">
                  <c:v>0.81</c:v>
                </c:pt>
                <c:pt idx="5" formatCode="General">
                  <c:v>0.71</c:v>
                </c:pt>
              </c:numCache>
            </c:numRef>
          </c:val>
          <c:extLst>
            <c:ext xmlns:c16="http://schemas.microsoft.com/office/drawing/2014/chart" uri="{C3380CC4-5D6E-409C-BE32-E72D297353CC}">
              <c16:uniqueId val="{00000001-A910-4F6C-B0F3-BCF56A2284C4}"/>
            </c:ext>
          </c:extLst>
        </c:ser>
        <c:dLbls>
          <c:showLegendKey val="0"/>
          <c:showVal val="0"/>
          <c:showCatName val="0"/>
          <c:showSerName val="0"/>
          <c:showPercent val="0"/>
          <c:showBubbleSize val="0"/>
        </c:dLbls>
        <c:gapWidth val="219"/>
        <c:axId val="658011224"/>
        <c:axId val="658012536"/>
      </c:barChart>
      <c:catAx>
        <c:axId val="658011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8012536"/>
        <c:crosses val="autoZero"/>
        <c:auto val="1"/>
        <c:lblAlgn val="ctr"/>
        <c:lblOffset val="100"/>
        <c:noMultiLvlLbl val="0"/>
      </c:catAx>
      <c:valAx>
        <c:axId val="658012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8011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0.72917</cdr:x>
      <cdr:y>0.02245</cdr:y>
    </cdr:from>
    <cdr:to>
      <cdr:x>0.89815</cdr:x>
      <cdr:y>0.18768</cdr:y>
    </cdr:to>
    <cdr:sp macro="" textlink="">
      <cdr:nvSpPr>
        <cdr:cNvPr id="2" name="TextBox 2"/>
        <cdr:cNvSpPr txBox="1"/>
      </cdr:nvSpPr>
      <cdr:spPr>
        <a:xfrm xmlns:a="http://schemas.openxmlformats.org/drawingml/2006/main">
          <a:off x="6278591" y="112906"/>
          <a:ext cx="1455019"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dirty="0"/>
            <a:t>$2.23</a:t>
          </a:r>
        </a:p>
        <a:p xmlns:a="http://schemas.openxmlformats.org/drawingml/2006/main">
          <a:r>
            <a:rPr lang="en-US" sz="2400" dirty="0"/>
            <a:t> trillion</a:t>
          </a:r>
        </a:p>
      </cdr:txBody>
    </cdr:sp>
  </cdr:relSizeAnchor>
  <cdr:relSizeAnchor xmlns:cdr="http://schemas.openxmlformats.org/drawingml/2006/chartDrawing">
    <cdr:from>
      <cdr:x>0.86207</cdr:x>
      <cdr:y>0.03878</cdr:y>
    </cdr:from>
    <cdr:to>
      <cdr:x>0.97845</cdr:x>
      <cdr:y>0.06061</cdr:y>
    </cdr:to>
    <cdr:cxnSp macro="">
      <cdr:nvCxnSpPr>
        <cdr:cNvPr id="3" name="Straight Arrow Connector 2">
          <a:extLst xmlns:a="http://schemas.openxmlformats.org/drawingml/2006/main">
            <a:ext uri="{FF2B5EF4-FFF2-40B4-BE49-F238E27FC236}">
              <a16:creationId xmlns:a16="http://schemas.microsoft.com/office/drawing/2014/main" id="{E1C1C802-2427-4659-89FE-AA33115D90A3}"/>
            </a:ext>
          </a:extLst>
        </cdr:cNvPr>
        <cdr:cNvCxnSpPr/>
      </cdr:nvCxnSpPr>
      <cdr:spPr>
        <a:xfrm xmlns:a="http://schemas.openxmlformats.org/drawingml/2006/main" flipV="1">
          <a:off x="7620000" y="195032"/>
          <a:ext cx="1028700" cy="10976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0.07965</cdr:x>
      <cdr:y>0.75758</cdr:y>
    </cdr:from>
    <cdr:to>
      <cdr:x>0.13274</cdr:x>
      <cdr:y>0.89394</cdr:y>
    </cdr:to>
    <cdr:cxnSp macro="">
      <cdr:nvCxnSpPr>
        <cdr:cNvPr id="6" name="Straight Arrow Connector 5">
          <a:extLst xmlns:a="http://schemas.openxmlformats.org/drawingml/2006/main">
            <a:ext uri="{FF2B5EF4-FFF2-40B4-BE49-F238E27FC236}">
              <a16:creationId xmlns:a16="http://schemas.microsoft.com/office/drawing/2014/main" id="{23A41C74-3BE9-4C89-BC8F-32EBC0A29C96}"/>
            </a:ext>
          </a:extLst>
        </cdr:cNvPr>
        <cdr:cNvCxnSpPr/>
      </cdr:nvCxnSpPr>
      <cdr:spPr>
        <a:xfrm xmlns:a="http://schemas.openxmlformats.org/drawingml/2006/main" flipH="1">
          <a:off x="685800" y="3810000"/>
          <a:ext cx="457200" cy="6858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0.10619</cdr:x>
      <cdr:y>0.66667</cdr:y>
    </cdr:from>
    <cdr:to>
      <cdr:x>0.30973</cdr:x>
      <cdr:y>0.81818</cdr:y>
    </cdr:to>
    <cdr:sp macro="" textlink="">
      <cdr:nvSpPr>
        <cdr:cNvPr id="9" name="TextBox 8">
          <a:extLst xmlns:a="http://schemas.openxmlformats.org/drawingml/2006/main">
            <a:ext uri="{FF2B5EF4-FFF2-40B4-BE49-F238E27FC236}">
              <a16:creationId xmlns:a16="http://schemas.microsoft.com/office/drawing/2014/main" id="{2B92666C-C864-4F6D-81A1-A88D3F446F1F}"/>
            </a:ext>
          </a:extLst>
        </cdr:cNvPr>
        <cdr:cNvSpPr txBox="1"/>
      </cdr:nvSpPr>
      <cdr:spPr>
        <a:xfrm xmlns:a="http://schemas.openxmlformats.org/drawingml/2006/main">
          <a:off x="914400" y="3352800"/>
          <a:ext cx="17526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t>$12.5 billion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084C9EF-E4B8-44BD-B87D-F2D51782CA11}" type="datetimeFigureOut">
              <a:rPr lang="en-US" smtClean="0"/>
              <a:t>1/23/2024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F876B91-B510-488A-A8D4-1E099A1ABC15}" type="slidenum">
              <a:rPr lang="en-US" smtClean="0"/>
              <a:t>‹#›</a:t>
            </a:fld>
            <a:endParaRPr lang="en-US" dirty="0"/>
          </a:p>
        </p:txBody>
      </p:sp>
    </p:spTree>
    <p:extLst>
      <p:ext uri="{BB962C8B-B14F-4D97-AF65-F5344CB8AC3E}">
        <p14:creationId xmlns:p14="http://schemas.microsoft.com/office/powerpoint/2010/main" val="3047958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876B91-B510-488A-A8D4-1E099A1ABC15}" type="slidenum">
              <a:rPr lang="en-US" smtClean="0"/>
              <a:t>1</a:t>
            </a:fld>
            <a:endParaRPr lang="en-US" dirty="0"/>
          </a:p>
        </p:txBody>
      </p:sp>
    </p:spTree>
    <p:extLst>
      <p:ext uri="{BB962C8B-B14F-4D97-AF65-F5344CB8AC3E}">
        <p14:creationId xmlns:p14="http://schemas.microsoft.com/office/powerpoint/2010/main" val="777445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876B91-B510-488A-A8D4-1E099A1ABC15}" type="slidenum">
              <a:rPr lang="en-US" smtClean="0"/>
              <a:t>4</a:t>
            </a:fld>
            <a:endParaRPr lang="en-US" dirty="0"/>
          </a:p>
        </p:txBody>
      </p:sp>
    </p:spTree>
    <p:extLst>
      <p:ext uri="{BB962C8B-B14F-4D97-AF65-F5344CB8AC3E}">
        <p14:creationId xmlns:p14="http://schemas.microsoft.com/office/powerpoint/2010/main" val="3810119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876B91-B510-488A-A8D4-1E099A1ABC15}" type="slidenum">
              <a:rPr lang="en-US" smtClean="0"/>
              <a:t>5</a:t>
            </a:fld>
            <a:endParaRPr lang="en-US" dirty="0"/>
          </a:p>
        </p:txBody>
      </p:sp>
    </p:spTree>
    <p:extLst>
      <p:ext uri="{BB962C8B-B14F-4D97-AF65-F5344CB8AC3E}">
        <p14:creationId xmlns:p14="http://schemas.microsoft.com/office/powerpoint/2010/main" val="2295734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876B91-B510-488A-A8D4-1E099A1ABC15}" type="slidenum">
              <a:rPr lang="en-US" smtClean="0"/>
              <a:t>7</a:t>
            </a:fld>
            <a:endParaRPr lang="en-US" dirty="0"/>
          </a:p>
        </p:txBody>
      </p:sp>
    </p:spTree>
    <p:extLst>
      <p:ext uri="{BB962C8B-B14F-4D97-AF65-F5344CB8AC3E}">
        <p14:creationId xmlns:p14="http://schemas.microsoft.com/office/powerpoint/2010/main" val="547959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5"/>
              </a:spcAft>
            </a:pPr>
            <a:endParaRPr lang="en-US" sz="1200" b="1" kern="0" dirty="0">
              <a:solidFill>
                <a:srgbClr val="2F5496"/>
              </a:solidFill>
              <a:latin typeface="+mj-l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876B91-B510-488A-A8D4-1E099A1ABC15}" type="slidenum">
              <a:rPr lang="en-US" smtClean="0"/>
              <a:t>10</a:t>
            </a:fld>
            <a:endParaRPr lang="en-US" dirty="0"/>
          </a:p>
        </p:txBody>
      </p:sp>
    </p:spTree>
    <p:extLst>
      <p:ext uri="{BB962C8B-B14F-4D97-AF65-F5344CB8AC3E}">
        <p14:creationId xmlns:p14="http://schemas.microsoft.com/office/powerpoint/2010/main" val="1879346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endParaRPr lang="en-US" sz="1800" dirty="0"/>
          </a:p>
        </p:txBody>
      </p:sp>
      <p:sp>
        <p:nvSpPr>
          <p:cNvPr id="4" name="Slide Number Placeholder 3"/>
          <p:cNvSpPr>
            <a:spLocks noGrp="1"/>
          </p:cNvSpPr>
          <p:nvPr>
            <p:ph type="sldNum" sz="quarter" idx="10"/>
          </p:nvPr>
        </p:nvSpPr>
        <p:spPr/>
        <p:txBody>
          <a:bodyPr/>
          <a:lstStyle/>
          <a:p>
            <a:fld id="{9F876B91-B510-488A-A8D4-1E099A1ABC15}" type="slidenum">
              <a:rPr lang="en-US" smtClean="0"/>
              <a:t>11</a:t>
            </a:fld>
            <a:endParaRPr lang="en-US"/>
          </a:p>
        </p:txBody>
      </p:sp>
    </p:spTree>
    <p:extLst>
      <p:ext uri="{BB962C8B-B14F-4D97-AF65-F5344CB8AC3E}">
        <p14:creationId xmlns:p14="http://schemas.microsoft.com/office/powerpoint/2010/main" val="349376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endParaRPr lang="en-US" dirty="0"/>
          </a:p>
        </p:txBody>
      </p:sp>
      <p:sp>
        <p:nvSpPr>
          <p:cNvPr id="4" name="Slide Number Placeholder 3"/>
          <p:cNvSpPr>
            <a:spLocks noGrp="1"/>
          </p:cNvSpPr>
          <p:nvPr>
            <p:ph type="sldNum" sz="quarter" idx="10"/>
          </p:nvPr>
        </p:nvSpPr>
        <p:spPr/>
        <p:txBody>
          <a:bodyPr/>
          <a:lstStyle/>
          <a:p>
            <a:fld id="{9F876B91-B510-488A-A8D4-1E099A1ABC15}" type="slidenum">
              <a:rPr lang="en-US" smtClean="0"/>
              <a:t>12</a:t>
            </a:fld>
            <a:endParaRPr lang="en-US"/>
          </a:p>
        </p:txBody>
      </p:sp>
    </p:spTree>
    <p:extLst>
      <p:ext uri="{BB962C8B-B14F-4D97-AF65-F5344CB8AC3E}">
        <p14:creationId xmlns:p14="http://schemas.microsoft.com/office/powerpoint/2010/main" val="1885035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876B91-B510-488A-A8D4-1E099A1ABC15}" type="slidenum">
              <a:rPr lang="en-US" smtClean="0"/>
              <a:t>17</a:t>
            </a:fld>
            <a:endParaRPr lang="en-US" dirty="0"/>
          </a:p>
        </p:txBody>
      </p:sp>
    </p:spTree>
    <p:extLst>
      <p:ext uri="{BB962C8B-B14F-4D97-AF65-F5344CB8AC3E}">
        <p14:creationId xmlns:p14="http://schemas.microsoft.com/office/powerpoint/2010/main" val="1796931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2130425"/>
            <a:ext cx="7772400" cy="1470025"/>
          </a:xfrm>
        </p:spPr>
        <p:txBody>
          <a:bodyPr>
            <a:noAutofit/>
          </a:bodyPr>
          <a:lstStyle>
            <a:lvl1pPr>
              <a:defRPr sz="7200" b="1" baseline="0">
                <a:effectLst/>
                <a:latin typeface="Palatino Linotype" pitchFamily="18" charset="0"/>
              </a:defRPr>
            </a:lvl1pPr>
          </a:lstStyle>
          <a:p>
            <a:r>
              <a:rPr lang="en-US" dirty="0"/>
              <a:t>Presentation Title </a:t>
            </a:r>
          </a:p>
        </p:txBody>
      </p:sp>
      <p:sp>
        <p:nvSpPr>
          <p:cNvPr id="3" name="Subtitle 2"/>
          <p:cNvSpPr>
            <a:spLocks noGrp="1"/>
          </p:cNvSpPr>
          <p:nvPr>
            <p:ph type="subTitle" idx="1" hasCustomPrompt="1"/>
          </p:nvPr>
        </p:nvSpPr>
        <p:spPr>
          <a:xfrm>
            <a:off x="1371600" y="3886200"/>
            <a:ext cx="6400800" cy="1752600"/>
          </a:xfrm>
          <a:prstGeom prst="rect">
            <a:avLst/>
          </a:prstGeom>
        </p:spPr>
        <p:txBody>
          <a:bodyPr/>
          <a:lstStyle>
            <a:lvl1pPr marL="0" indent="0" algn="ctr">
              <a:buNone/>
              <a:defRPr sz="3200">
                <a:solidFill>
                  <a:schemeClr val="tx1"/>
                </a:solidFill>
                <a:latin typeface="Palatino Linotype"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r>
              <a:rPr lang="en-US" dirty="0"/>
              <a:t>Date</a:t>
            </a:r>
          </a:p>
        </p:txBody>
      </p:sp>
      <p:sp>
        <p:nvSpPr>
          <p:cNvPr id="5" name="Text Placeholder 4"/>
          <p:cNvSpPr>
            <a:spLocks noGrp="1"/>
          </p:cNvSpPr>
          <p:nvPr>
            <p:ph type="body" sz="quarter" idx="10" hasCustomPrompt="1"/>
          </p:nvPr>
        </p:nvSpPr>
        <p:spPr>
          <a:xfrm>
            <a:off x="4267200" y="152400"/>
            <a:ext cx="3581400" cy="685800"/>
          </a:xfrm>
          <a:prstGeom prst="rect">
            <a:avLst/>
          </a:prstGeom>
        </p:spPr>
        <p:txBody>
          <a:bodyPr/>
          <a:lstStyle>
            <a:lvl1pPr marL="0" indent="0">
              <a:buNone/>
              <a:defRPr sz="1800" b="1" baseline="0">
                <a:solidFill>
                  <a:schemeClr val="bg1"/>
                </a:solidFill>
                <a:latin typeface="+mn-lt"/>
              </a:defRPr>
            </a:lvl1pPr>
          </a:lstStyle>
          <a:p>
            <a:pPr lvl="0"/>
            <a:r>
              <a:rPr lang="en-US" dirty="0"/>
              <a:t>Presenter’s Name, Title</a:t>
            </a:r>
          </a:p>
          <a:p>
            <a:pPr lvl="0"/>
            <a:r>
              <a:rPr lang="en-US" b="0" dirty="0"/>
              <a:t>Office/Region Name</a:t>
            </a:r>
            <a:endParaRPr lang="en-US" dirty="0"/>
          </a:p>
        </p:txBody>
      </p:sp>
    </p:spTree>
    <p:extLst>
      <p:ext uri="{BB962C8B-B14F-4D97-AF65-F5344CB8AC3E}">
        <p14:creationId xmlns:p14="http://schemas.microsoft.com/office/powerpoint/2010/main" val="29004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Content.Picture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6467475" y="228600"/>
            <a:ext cx="2676525" cy="6019800"/>
          </a:xfrm>
          <a:prstGeom prst="rect">
            <a:avLst/>
          </a:prstGeom>
        </p:spPr>
        <p:txBody>
          <a:bodyPr/>
          <a:lstStyle/>
          <a:p>
            <a:r>
              <a:rPr lang="en-US" dirty="0"/>
              <a:t>Click icon to add picture</a:t>
            </a:r>
          </a:p>
        </p:txBody>
      </p:sp>
      <p:sp>
        <p:nvSpPr>
          <p:cNvPr id="10" name="Content Placeholder 9"/>
          <p:cNvSpPr>
            <a:spLocks noGrp="1"/>
          </p:cNvSpPr>
          <p:nvPr>
            <p:ph sz="quarter" idx="12"/>
          </p:nvPr>
        </p:nvSpPr>
        <p:spPr>
          <a:xfrm>
            <a:off x="381000" y="1676400"/>
            <a:ext cx="5791200" cy="4572000"/>
          </a:xfrm>
          <a:prstGeom prst="rect">
            <a:avLst/>
          </a:prstGeom>
        </p:spPr>
        <p:txBody>
          <a:bodyPr/>
          <a:lstStyle>
            <a:lvl1pPr>
              <a:defRPr sz="2800" b="1">
                <a:solidFill>
                  <a:srgbClr val="305197"/>
                </a:solidFill>
              </a:defRPr>
            </a:lvl1pPr>
            <a:lvl2pPr>
              <a:defRPr>
                <a:solidFill>
                  <a:srgbClr val="497AE4"/>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p:txBody>
          <a:bodyPr/>
          <a:lstStyle/>
          <a:p>
            <a:r>
              <a:rPr lang="en-US" dirty="0"/>
              <a:t>Presentation Title</a:t>
            </a:r>
          </a:p>
        </p:txBody>
      </p:sp>
      <p:sp>
        <p:nvSpPr>
          <p:cNvPr id="4" name="Slide Number Placeholder 3"/>
          <p:cNvSpPr>
            <a:spLocks noGrp="1"/>
          </p:cNvSpPr>
          <p:nvPr>
            <p:ph type="sldNum" sz="quarter" idx="11"/>
          </p:nvPr>
        </p:nvSpPr>
        <p:spPr/>
        <p:txBody>
          <a:bodyPr/>
          <a:lstStyle/>
          <a:p>
            <a:fld id="{9E7C3A75-AEB5-40BB-845C-DDCD8E9B4C48}" type="slidenum">
              <a:rPr lang="en-US" smtClean="0"/>
              <a:pPr/>
              <a:t>‹#›</a:t>
            </a:fld>
            <a:endParaRPr lang="en-US" dirty="0"/>
          </a:p>
        </p:txBody>
      </p:sp>
      <p:cxnSp>
        <p:nvCxnSpPr>
          <p:cNvPr id="13" name="Straight Connector 12"/>
          <p:cNvCxnSpPr/>
          <p:nvPr userDrawn="1"/>
        </p:nvCxnSpPr>
        <p:spPr>
          <a:xfrm>
            <a:off x="457200" y="1350664"/>
            <a:ext cx="5257800" cy="0"/>
          </a:xfrm>
          <a:prstGeom prst="line">
            <a:avLst/>
          </a:prstGeom>
          <a:ln w="38100">
            <a:solidFill>
              <a:schemeClr val="tx2"/>
            </a:solidFill>
          </a:ln>
        </p:spPr>
        <p:style>
          <a:lnRef idx="2">
            <a:schemeClr val="accent1"/>
          </a:lnRef>
          <a:fillRef idx="0">
            <a:schemeClr val="accent1"/>
          </a:fillRef>
          <a:effectRef idx="1">
            <a:schemeClr val="accent1"/>
          </a:effectRef>
          <a:fontRef idx="minor">
            <a:schemeClr val="tx1"/>
          </a:fontRef>
        </p:style>
      </p:cxnSp>
      <p:sp>
        <p:nvSpPr>
          <p:cNvPr id="5" name="Text Placeholder 4"/>
          <p:cNvSpPr>
            <a:spLocks noGrp="1"/>
          </p:cNvSpPr>
          <p:nvPr>
            <p:ph type="body" sz="quarter" idx="14" hasCustomPrompt="1"/>
          </p:nvPr>
        </p:nvSpPr>
        <p:spPr>
          <a:xfrm>
            <a:off x="457200" y="26988"/>
            <a:ext cx="5257800" cy="1323975"/>
          </a:xfrm>
          <a:prstGeom prst="rect">
            <a:avLst/>
          </a:prstGeom>
        </p:spPr>
        <p:txBody>
          <a:bodyPr/>
          <a:lstStyle>
            <a:lvl1pPr marL="0" indent="0" algn="ctr">
              <a:buNone/>
              <a:defRPr sz="3600" b="1" baseline="0">
                <a:solidFill>
                  <a:schemeClr val="tx2"/>
                </a:solidFill>
                <a:latin typeface="Cambria" pitchFamily="18" charset="0"/>
              </a:defRPr>
            </a:lvl1pPr>
          </a:lstStyle>
          <a:p>
            <a:pPr lvl="0"/>
            <a:r>
              <a:rPr lang="en-US" b="1" dirty="0">
                <a:latin typeface="Cambria" pitchFamily="18" charset="0"/>
              </a:rPr>
              <a:t>Slide Title</a:t>
            </a:r>
          </a:p>
          <a:p>
            <a:pPr lvl="0"/>
            <a:r>
              <a:rPr lang="en-US" b="1" dirty="0">
                <a:latin typeface="Cambria" pitchFamily="18" charset="0"/>
              </a:rPr>
              <a:t>Subtitle (Optional)</a:t>
            </a:r>
            <a:endParaRPr lang="en-US" dirty="0"/>
          </a:p>
        </p:txBody>
      </p:sp>
    </p:spTree>
    <p:extLst>
      <p:ext uri="{BB962C8B-B14F-4D97-AF65-F5344CB8AC3E}">
        <p14:creationId xmlns:p14="http://schemas.microsoft.com/office/powerpoint/2010/main" val="352052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act Page">
    <p:bg>
      <p:bgPr>
        <a:blipFill dpi="0" rotWithShape="1">
          <a:blip r:embed="rId2">
            <a:lum/>
          </a:blip>
          <a:srcRect/>
          <a:stretch>
            <a:fillRect l="18000" t="14000" r="1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Office Contact Page</a:t>
            </a:r>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9E7C3A75-AEB5-40BB-845C-DDCD8E9B4C48}" type="slidenum">
              <a:rPr lang="en-US" smtClean="0"/>
              <a:t>‹#›</a:t>
            </a:fld>
            <a:endParaRPr lang="en-US" dirty="0"/>
          </a:p>
        </p:txBody>
      </p:sp>
      <p:sp>
        <p:nvSpPr>
          <p:cNvPr id="8" name="Text Placeholder 7"/>
          <p:cNvSpPr>
            <a:spLocks noGrp="1"/>
          </p:cNvSpPr>
          <p:nvPr>
            <p:ph type="body" sz="quarter" idx="13"/>
          </p:nvPr>
        </p:nvSpPr>
        <p:spPr>
          <a:xfrm>
            <a:off x="457200" y="1295400"/>
            <a:ext cx="8229600" cy="4495800"/>
          </a:xfrm>
          <a:prstGeom prst="rect">
            <a:avLst/>
          </a:prstGeom>
        </p:spPr>
        <p:txBody>
          <a:bodyPr/>
          <a:lstStyle>
            <a:lvl1pPr marL="0" indent="0">
              <a:buNone/>
              <a:defRPr sz="2800" b="1">
                <a:solidFill>
                  <a:srgbClr val="305197"/>
                </a:solidFill>
              </a:defRPr>
            </a:lvl1pPr>
          </a:lstStyle>
          <a:p>
            <a:pPr lvl="0"/>
            <a:r>
              <a:rPr lang="en-US"/>
              <a:t>Click to edit Master text styles</a:t>
            </a:r>
          </a:p>
        </p:txBody>
      </p:sp>
    </p:spTree>
    <p:extLst>
      <p:ext uri="{BB962C8B-B14F-4D97-AF65-F5344CB8AC3E}">
        <p14:creationId xmlns:p14="http://schemas.microsoft.com/office/powerpoint/2010/main" val="1473471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1162050"/>
          </a:xfrm>
        </p:spPr>
        <p:txBody>
          <a:bodyPr anchor="b">
            <a:normAutofit/>
          </a:bodyPr>
          <a:lstStyle>
            <a:lvl1pPr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3575050" y="1066800"/>
            <a:ext cx="5111750" cy="5059363"/>
          </a:xfrm>
          <a:prstGeom prst="rect">
            <a:avLst/>
          </a:prstGeom>
        </p:spPr>
        <p:txBody>
          <a:bodyPr/>
          <a:lstStyle>
            <a:lvl1pPr>
              <a:defRPr sz="2800" b="1">
                <a:solidFill>
                  <a:srgbClr val="305197"/>
                </a:solidFill>
              </a:defRPr>
            </a:lvl1pPr>
            <a:lvl2pPr>
              <a:defRPr sz="2800">
                <a:solidFill>
                  <a:srgbClr val="497AE4"/>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228850"/>
            <a:ext cx="3008313" cy="3897313"/>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9E7C3A75-AEB5-40BB-845C-DDCD8E9B4C48}" type="slidenum">
              <a:rPr lang="en-US" smtClean="0"/>
              <a:t>‹#›</a:t>
            </a:fld>
            <a:endParaRPr lang="en-US" dirty="0"/>
          </a:p>
        </p:txBody>
      </p:sp>
    </p:spTree>
    <p:extLst>
      <p:ext uri="{BB962C8B-B14F-4D97-AF65-F5344CB8AC3E}">
        <p14:creationId xmlns:p14="http://schemas.microsoft.com/office/powerpoint/2010/main" val="1172549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800" b="1">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792288" y="1066799"/>
            <a:ext cx="5486400" cy="36607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6524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9E7C3A75-AEB5-40BB-845C-DDCD8E9B4C48}" type="slidenum">
              <a:rPr lang="en-US" smtClean="0"/>
              <a:t>‹#›</a:t>
            </a:fld>
            <a:endParaRPr lang="en-US" dirty="0"/>
          </a:p>
        </p:txBody>
      </p:sp>
    </p:spTree>
    <p:extLst>
      <p:ext uri="{BB962C8B-B14F-4D97-AF65-F5344CB8AC3E}">
        <p14:creationId xmlns:p14="http://schemas.microsoft.com/office/powerpoint/2010/main" val="212898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Autofit/>
          </a:bodyPr>
          <a:lstStyle>
            <a:lvl1pPr algn="l">
              <a:defRPr sz="44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9E7C3A75-AEB5-40BB-845C-DDCD8E9B4C48}" type="slidenum">
              <a:rPr lang="en-US" smtClean="0"/>
              <a:t>‹#›</a:t>
            </a:fld>
            <a:endParaRPr lang="en-US" dirty="0"/>
          </a:p>
        </p:txBody>
      </p:sp>
    </p:spTree>
    <p:extLst>
      <p:ext uri="{BB962C8B-B14F-4D97-AF65-F5344CB8AC3E}">
        <p14:creationId xmlns:p14="http://schemas.microsoft.com/office/powerpoint/2010/main" val="216854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9E7C3A75-AEB5-40BB-845C-DDCD8E9B4C48}" type="slidenum">
              <a:rPr lang="en-US" smtClean="0"/>
              <a:t>‹#›</a:t>
            </a:fld>
            <a:endParaRPr lang="en-US" dirty="0"/>
          </a:p>
        </p:txBody>
      </p:sp>
      <p:sp>
        <p:nvSpPr>
          <p:cNvPr id="10" name="Content Placeholder 9"/>
          <p:cNvSpPr>
            <a:spLocks noGrp="1"/>
          </p:cNvSpPr>
          <p:nvPr>
            <p:ph sz="quarter" idx="13"/>
          </p:nvPr>
        </p:nvSpPr>
        <p:spPr>
          <a:xfrm>
            <a:off x="457200" y="1295400"/>
            <a:ext cx="8229600" cy="4572000"/>
          </a:xfrm>
          <a:prstGeom prst="rect">
            <a:avLst/>
          </a:prstGeom>
        </p:spPr>
        <p:txBody>
          <a:bodyPr/>
          <a:lstStyle>
            <a:lvl1pPr>
              <a:defRPr b="1">
                <a:solidFill>
                  <a:srgbClr val="305197"/>
                </a:solidFill>
              </a:defRPr>
            </a:lvl1pPr>
            <a:lvl2pPr>
              <a:defRPr>
                <a:solidFill>
                  <a:srgbClr val="497AE4"/>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4976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8348" y="1295400"/>
            <a:ext cx="4038600" cy="4525963"/>
          </a:xfrm>
          <a:prstGeom prst="rect">
            <a:avLst/>
          </a:prstGeom>
        </p:spPr>
        <p:txBody>
          <a:bodyPr/>
          <a:lstStyle>
            <a:lvl1pPr>
              <a:defRPr sz="2800">
                <a:solidFill>
                  <a:srgbClr val="305197"/>
                </a:solidFill>
              </a:defRPr>
            </a:lvl1pPr>
            <a:lvl2pPr>
              <a:defRPr sz="2400">
                <a:solidFill>
                  <a:srgbClr val="497AE4"/>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9348" y="1295400"/>
            <a:ext cx="4038600" cy="4525963"/>
          </a:xfrm>
          <a:prstGeom prst="rect">
            <a:avLst/>
          </a:prstGeom>
        </p:spPr>
        <p:txBody>
          <a:bodyPr/>
          <a:lstStyle>
            <a:lvl1pPr>
              <a:defRPr sz="2800">
                <a:solidFill>
                  <a:srgbClr val="305197"/>
                </a:solidFill>
              </a:defRPr>
            </a:lvl1pPr>
            <a:lvl2pPr>
              <a:defRPr sz="2400">
                <a:solidFill>
                  <a:srgbClr val="497AE4"/>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A631B0C7-8EFA-4B07-A68B-5B67645A8552}" type="slidenum">
              <a:rPr lang="en-US" smtClean="0"/>
              <a:t>‹#›</a:t>
            </a:fld>
            <a:endParaRPr lang="en-US" dirty="0"/>
          </a:p>
        </p:txBody>
      </p:sp>
    </p:spTree>
    <p:extLst>
      <p:ext uri="{BB962C8B-B14F-4D97-AF65-F5344CB8AC3E}">
        <p14:creationId xmlns:p14="http://schemas.microsoft.com/office/powerpoint/2010/main" val="122605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9E7C3A75-AEB5-40BB-845C-DDCD8E9B4C48}" type="slidenum">
              <a:rPr lang="en-US" smtClean="0"/>
              <a:t>‹#›</a:t>
            </a:fld>
            <a:endParaRPr lang="en-US" dirty="0"/>
          </a:p>
        </p:txBody>
      </p:sp>
      <p:sp>
        <p:nvSpPr>
          <p:cNvPr id="11" name="Text Placeholder 2"/>
          <p:cNvSpPr>
            <a:spLocks noGrp="1"/>
          </p:cNvSpPr>
          <p:nvPr>
            <p:ph type="body" idx="1"/>
          </p:nvPr>
        </p:nvSpPr>
        <p:spPr>
          <a:xfrm>
            <a:off x="471256" y="1295400"/>
            <a:ext cx="4040188" cy="639762"/>
          </a:xfrm>
          <a:prstGeom prst="rect">
            <a:avLst/>
          </a:prstGeom>
        </p:spPr>
        <p:txBody>
          <a:bodyPr anchor="b"/>
          <a:lstStyle>
            <a:lvl1pPr marL="0" indent="0">
              <a:buNone/>
              <a:defRPr sz="2400" b="1">
                <a:solidFill>
                  <a:srgbClr val="182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half" idx="2"/>
          </p:nvPr>
        </p:nvSpPr>
        <p:spPr>
          <a:xfrm>
            <a:off x="471256" y="1935162"/>
            <a:ext cx="4040188" cy="3951288"/>
          </a:xfrm>
          <a:prstGeom prst="rect">
            <a:avLst/>
          </a:prstGeom>
        </p:spPr>
        <p:txBody>
          <a:bodyPr/>
          <a:lstStyle>
            <a:lvl1pPr>
              <a:defRPr sz="2400">
                <a:solidFill>
                  <a:srgbClr val="305197"/>
                </a:solidFill>
              </a:defRPr>
            </a:lvl1pPr>
            <a:lvl2pPr>
              <a:defRPr sz="2000">
                <a:solidFill>
                  <a:srgbClr val="497AE4"/>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4"/>
          <p:cNvSpPr>
            <a:spLocks noGrp="1"/>
          </p:cNvSpPr>
          <p:nvPr>
            <p:ph type="body" sz="quarter" idx="3"/>
          </p:nvPr>
        </p:nvSpPr>
        <p:spPr>
          <a:xfrm>
            <a:off x="4659081" y="1295400"/>
            <a:ext cx="4041775" cy="639762"/>
          </a:xfrm>
          <a:prstGeom prst="rect">
            <a:avLst/>
          </a:prstGeom>
        </p:spPr>
        <p:txBody>
          <a:bodyPr anchor="b"/>
          <a:lstStyle>
            <a:lvl1pPr marL="0" indent="0">
              <a:buNone/>
              <a:defRPr sz="2400" b="1">
                <a:solidFill>
                  <a:srgbClr val="18284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Content Placeholder 5"/>
          <p:cNvSpPr>
            <a:spLocks noGrp="1"/>
          </p:cNvSpPr>
          <p:nvPr>
            <p:ph sz="quarter" idx="4"/>
          </p:nvPr>
        </p:nvSpPr>
        <p:spPr>
          <a:xfrm>
            <a:off x="4659081" y="1935162"/>
            <a:ext cx="4041775" cy="3951288"/>
          </a:xfrm>
          <a:prstGeom prst="rect">
            <a:avLst/>
          </a:prstGeom>
        </p:spPr>
        <p:txBody>
          <a:bodyPr/>
          <a:lstStyle>
            <a:lvl1pPr>
              <a:defRPr sz="2400">
                <a:solidFill>
                  <a:srgbClr val="305197"/>
                </a:solidFill>
              </a:defRPr>
            </a:lvl1pPr>
            <a:lvl2pPr>
              <a:defRPr sz="2000">
                <a:solidFill>
                  <a:srgbClr val="497AE4"/>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6477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8112"/>
            <a:ext cx="8229600" cy="810087"/>
          </a:xfrm>
        </p:spPr>
        <p:txBody>
          <a:bodyPr>
            <a:noAutofit/>
          </a:bodyPr>
          <a:lstStyle>
            <a:lvl1pPr>
              <a:defRPr sz="4400" b="1">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Presentation Title</a:t>
            </a:r>
          </a:p>
        </p:txBody>
      </p:sp>
      <p:sp>
        <p:nvSpPr>
          <p:cNvPr id="5" name="Slide Number Placeholder 4"/>
          <p:cNvSpPr>
            <a:spLocks noGrp="1"/>
          </p:cNvSpPr>
          <p:nvPr>
            <p:ph type="sldNum" sz="quarter" idx="12"/>
          </p:nvPr>
        </p:nvSpPr>
        <p:spPr/>
        <p:txBody>
          <a:bodyPr/>
          <a:lstStyle/>
          <a:p>
            <a:fld id="{9E7C3A75-AEB5-40BB-845C-DDCD8E9B4C48}" type="slidenum">
              <a:rPr lang="en-US" smtClean="0"/>
              <a:t>‹#›</a:t>
            </a:fld>
            <a:endParaRPr lang="en-US" dirty="0"/>
          </a:p>
        </p:txBody>
      </p:sp>
      <p:sp>
        <p:nvSpPr>
          <p:cNvPr id="7" name="Table Placeholder 6"/>
          <p:cNvSpPr>
            <a:spLocks noGrp="1"/>
          </p:cNvSpPr>
          <p:nvPr>
            <p:ph type="tbl" sz="quarter" idx="13"/>
          </p:nvPr>
        </p:nvSpPr>
        <p:spPr>
          <a:xfrm>
            <a:off x="228600" y="1905000"/>
            <a:ext cx="8763000" cy="4191000"/>
          </a:xfrm>
          <a:prstGeom prst="rect">
            <a:avLst/>
          </a:prstGeom>
        </p:spPr>
        <p:txBody>
          <a:bodyPr/>
          <a:lstStyle/>
          <a:p>
            <a:r>
              <a:rPr lang="en-US" dirty="0"/>
              <a:t>Click icon to add table</a:t>
            </a:r>
          </a:p>
        </p:txBody>
      </p:sp>
      <p:sp>
        <p:nvSpPr>
          <p:cNvPr id="13" name="Text Placeholder 12"/>
          <p:cNvSpPr>
            <a:spLocks noGrp="1"/>
          </p:cNvSpPr>
          <p:nvPr>
            <p:ph type="body" sz="quarter" idx="14" hasCustomPrompt="1"/>
          </p:nvPr>
        </p:nvSpPr>
        <p:spPr>
          <a:xfrm>
            <a:off x="457200" y="838200"/>
            <a:ext cx="8229600" cy="609600"/>
          </a:xfrm>
          <a:prstGeom prst="rect">
            <a:avLst/>
          </a:prstGeom>
        </p:spPr>
        <p:txBody>
          <a:bodyPr/>
          <a:lstStyle>
            <a:lvl1pPr marL="0" indent="0" algn="ctr">
              <a:buNone/>
              <a:defRPr sz="2800" b="1">
                <a:solidFill>
                  <a:srgbClr val="18284B"/>
                </a:solidFill>
              </a:defRPr>
            </a:lvl1pPr>
            <a:lvl2pPr marL="457200" indent="0" algn="ctr">
              <a:buNone/>
              <a:defRPr b="1">
                <a:solidFill>
                  <a:schemeClr val="bg2">
                    <a:lumMod val="25000"/>
                  </a:schemeClr>
                </a:solidFill>
              </a:defRPr>
            </a:lvl2pPr>
          </a:lstStyle>
          <a:p>
            <a:pPr lvl="0"/>
            <a:r>
              <a:rPr lang="en-US" dirty="0"/>
              <a:t>Subtitle</a:t>
            </a:r>
          </a:p>
        </p:txBody>
      </p:sp>
    </p:spTree>
    <p:extLst>
      <p:ext uri="{BB962C8B-B14F-4D97-AF65-F5344CB8AC3E}">
        <p14:creationId xmlns:p14="http://schemas.microsoft.com/office/powerpoint/2010/main" val="4079652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8112"/>
            <a:ext cx="8229600" cy="810087"/>
          </a:xfrm>
        </p:spPr>
        <p:txBody>
          <a:bodyPr>
            <a:noAutofit/>
          </a:bodyPr>
          <a:lstStyle>
            <a:lvl1pPr>
              <a:defRPr sz="4400" b="1">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Presentation Title</a:t>
            </a:r>
          </a:p>
        </p:txBody>
      </p:sp>
      <p:sp>
        <p:nvSpPr>
          <p:cNvPr id="5" name="Slide Number Placeholder 4"/>
          <p:cNvSpPr>
            <a:spLocks noGrp="1"/>
          </p:cNvSpPr>
          <p:nvPr>
            <p:ph type="sldNum" sz="quarter" idx="12"/>
          </p:nvPr>
        </p:nvSpPr>
        <p:spPr/>
        <p:txBody>
          <a:bodyPr/>
          <a:lstStyle/>
          <a:p>
            <a:fld id="{9E7C3A75-AEB5-40BB-845C-DDCD8E9B4C48}" type="slidenum">
              <a:rPr lang="en-US" smtClean="0"/>
              <a:t>‹#›</a:t>
            </a:fld>
            <a:endParaRPr lang="en-US" dirty="0"/>
          </a:p>
        </p:txBody>
      </p:sp>
      <p:sp>
        <p:nvSpPr>
          <p:cNvPr id="13" name="Text Placeholder 12"/>
          <p:cNvSpPr>
            <a:spLocks noGrp="1"/>
          </p:cNvSpPr>
          <p:nvPr>
            <p:ph type="body" sz="quarter" idx="14" hasCustomPrompt="1"/>
          </p:nvPr>
        </p:nvSpPr>
        <p:spPr>
          <a:xfrm>
            <a:off x="457200" y="838200"/>
            <a:ext cx="8229600" cy="609600"/>
          </a:xfrm>
          <a:prstGeom prst="rect">
            <a:avLst/>
          </a:prstGeom>
        </p:spPr>
        <p:txBody>
          <a:bodyPr/>
          <a:lstStyle>
            <a:lvl1pPr marL="0" indent="0" algn="ctr">
              <a:buNone/>
              <a:defRPr sz="2800" b="1">
                <a:solidFill>
                  <a:srgbClr val="18284B"/>
                </a:solidFill>
              </a:defRPr>
            </a:lvl1pPr>
            <a:lvl2pPr marL="457200" indent="0" algn="ctr">
              <a:buNone/>
              <a:defRPr b="1">
                <a:solidFill>
                  <a:schemeClr val="bg2">
                    <a:lumMod val="25000"/>
                  </a:schemeClr>
                </a:solidFill>
              </a:defRPr>
            </a:lvl2pPr>
          </a:lstStyle>
          <a:p>
            <a:pPr lvl="0"/>
            <a:r>
              <a:rPr lang="en-US" dirty="0"/>
              <a:t>Subtitle</a:t>
            </a:r>
          </a:p>
        </p:txBody>
      </p:sp>
      <p:sp>
        <p:nvSpPr>
          <p:cNvPr id="9" name="Chart Placeholder 5"/>
          <p:cNvSpPr>
            <a:spLocks noGrp="1"/>
          </p:cNvSpPr>
          <p:nvPr>
            <p:ph type="chart" sz="quarter" idx="15"/>
          </p:nvPr>
        </p:nvSpPr>
        <p:spPr>
          <a:xfrm>
            <a:off x="228600" y="1905000"/>
            <a:ext cx="8763000" cy="4191000"/>
          </a:xfrm>
          <a:prstGeom prst="rect">
            <a:avLst/>
          </a:prstGeom>
        </p:spPr>
        <p:txBody>
          <a:bodyPr/>
          <a:lstStyle>
            <a:lvl1pPr>
              <a:defRPr>
                <a:solidFill>
                  <a:srgbClr val="305197"/>
                </a:solidFill>
              </a:defRPr>
            </a:lvl1pPr>
          </a:lstStyle>
          <a:p>
            <a:r>
              <a:rPr lang="en-US" dirty="0"/>
              <a:t>Click icon to add chart</a:t>
            </a:r>
          </a:p>
        </p:txBody>
      </p:sp>
    </p:spTree>
    <p:extLst>
      <p:ext uri="{BB962C8B-B14F-4D97-AF65-F5344CB8AC3E}">
        <p14:creationId xmlns:p14="http://schemas.microsoft.com/office/powerpoint/2010/main" val="347480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Tree>
    <p:extLst>
      <p:ext uri="{BB962C8B-B14F-4D97-AF65-F5344CB8AC3E}">
        <p14:creationId xmlns:p14="http://schemas.microsoft.com/office/powerpoint/2010/main" val="414011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Presentation Title</a:t>
            </a:r>
          </a:p>
        </p:txBody>
      </p:sp>
      <p:sp>
        <p:nvSpPr>
          <p:cNvPr id="4" name="Slide Number Placeholder 3"/>
          <p:cNvSpPr>
            <a:spLocks noGrp="1"/>
          </p:cNvSpPr>
          <p:nvPr>
            <p:ph type="sldNum" sz="quarter" idx="12"/>
          </p:nvPr>
        </p:nvSpPr>
        <p:spPr/>
        <p:txBody>
          <a:bodyPr/>
          <a:lstStyle/>
          <a:p>
            <a:fld id="{9E7C3A75-AEB5-40BB-845C-DDCD8E9B4C48}" type="slidenum">
              <a:rPr lang="en-US" smtClean="0"/>
              <a:t>‹#›</a:t>
            </a:fld>
            <a:endParaRPr lang="en-US" dirty="0"/>
          </a:p>
        </p:txBody>
      </p:sp>
    </p:spTree>
    <p:extLst>
      <p:ext uri="{BB962C8B-B14F-4D97-AF65-F5344CB8AC3E}">
        <p14:creationId xmlns:p14="http://schemas.microsoft.com/office/powerpoint/2010/main" val="401744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9592"/>
            <a:ext cx="8229600" cy="7324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Footer Placeholder 4"/>
          <p:cNvSpPr>
            <a:spLocks noGrp="1"/>
          </p:cNvSpPr>
          <p:nvPr>
            <p:ph type="ftr" sz="quarter" idx="3"/>
          </p:nvPr>
        </p:nvSpPr>
        <p:spPr>
          <a:xfrm>
            <a:off x="4572000" y="6314223"/>
            <a:ext cx="2895600" cy="365125"/>
          </a:xfrm>
          <a:prstGeom prst="rect">
            <a:avLst/>
          </a:prstGeom>
        </p:spPr>
        <p:txBody>
          <a:bodyPr vert="horz" lIns="91440" tIns="45720" rIns="91440" bIns="45720" rtlCol="0" anchor="ctr"/>
          <a:lstStyle>
            <a:lvl1pPr algn="l">
              <a:defRPr sz="1400" b="1">
                <a:solidFill>
                  <a:schemeClr val="bg1"/>
                </a:solidFill>
                <a:latin typeface="Palatino Linotype" pitchFamily="18" charset="0"/>
              </a:defRPr>
            </a:lvl1pPr>
          </a:lstStyle>
          <a:p>
            <a:r>
              <a:rPr lang="en-US" dirty="0"/>
              <a:t>Presentation Title</a:t>
            </a:r>
          </a:p>
        </p:txBody>
      </p:sp>
      <p:sp>
        <p:nvSpPr>
          <p:cNvPr id="6" name="Slide Number Placeholder 5"/>
          <p:cNvSpPr>
            <a:spLocks noGrp="1"/>
          </p:cNvSpPr>
          <p:nvPr>
            <p:ph type="sldNum" sz="quarter" idx="4"/>
          </p:nvPr>
        </p:nvSpPr>
        <p:spPr>
          <a:xfrm>
            <a:off x="8534400" y="6314223"/>
            <a:ext cx="533400" cy="365125"/>
          </a:xfrm>
          <a:prstGeom prst="rect">
            <a:avLst/>
          </a:prstGeom>
        </p:spPr>
        <p:txBody>
          <a:bodyPr vert="horz" lIns="91440" tIns="45720" rIns="91440" bIns="45720" rtlCol="0" anchor="ctr"/>
          <a:lstStyle>
            <a:lvl1pPr algn="r">
              <a:defRPr sz="1200">
                <a:solidFill>
                  <a:schemeClr val="bg1"/>
                </a:solidFill>
              </a:defRPr>
            </a:lvl1pPr>
          </a:lstStyle>
          <a:p>
            <a:fld id="{9E7C3A75-AEB5-40BB-845C-DDCD8E9B4C48}" type="slidenum">
              <a:rPr lang="en-US" smtClean="0"/>
              <a:pPr/>
              <a:t>‹#›</a:t>
            </a:fld>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524" y="791592"/>
            <a:ext cx="9140952" cy="64008"/>
          </a:xfrm>
          <a:prstGeom prst="rect">
            <a:avLst/>
          </a:prstGeom>
        </p:spPr>
      </p:pic>
    </p:spTree>
    <p:extLst>
      <p:ext uri="{BB962C8B-B14F-4D97-AF65-F5344CB8AC3E}">
        <p14:creationId xmlns:p14="http://schemas.microsoft.com/office/powerpoint/2010/main" val="2865584950"/>
      </p:ext>
    </p:extLst>
  </p:cSld>
  <p:clrMap bg1="lt1" tx1="dk1" bg2="lt2" tx2="dk2" accent1="accent1" accent2="accent2" accent3="accent3" accent4="accent4" accent5="accent5" accent6="accent6" hlink="hlink" folHlink="folHlink"/>
  <p:sldLayoutIdLst>
    <p:sldLayoutId id="2147483706" r:id="rId1"/>
    <p:sldLayoutId id="2147483708" r:id="rId2"/>
    <p:sldLayoutId id="2147483707" r:id="rId3"/>
    <p:sldLayoutId id="2147483740" r:id="rId4"/>
    <p:sldLayoutId id="2147483709" r:id="rId5"/>
    <p:sldLayoutId id="2147483711" r:id="rId6"/>
    <p:sldLayoutId id="2147483726" r:id="rId7"/>
    <p:sldLayoutId id="2147483725" r:id="rId8"/>
    <p:sldLayoutId id="2147483712" r:id="rId9"/>
    <p:sldLayoutId id="2147483723" r:id="rId10"/>
    <p:sldLayoutId id="2147483722" r:id="rId11"/>
    <p:sldLayoutId id="2147483713" r:id="rId12"/>
    <p:sldLayoutId id="2147483714" r:id="rId13"/>
  </p:sldLayoutIdLst>
  <p:hf hdr="0" dt="0"/>
  <p:txStyles>
    <p:titleStyle>
      <a:lvl1pPr algn="ctr" defTabSz="914400" rtl="0" eaLnBrk="1" latinLnBrk="0" hangingPunct="1">
        <a:spcBef>
          <a:spcPct val="0"/>
        </a:spcBef>
        <a:buNone/>
        <a:defRPr sz="4400" b="1" kern="1200">
          <a:solidFill>
            <a:srgbClr val="18284B"/>
          </a:solidFill>
          <a:effectLst/>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212770" y="76200"/>
            <a:ext cx="4321629" cy="914400"/>
          </a:xfrm>
        </p:spPr>
        <p:txBody>
          <a:bodyPr/>
          <a:lstStyle/>
          <a:p>
            <a:r>
              <a:rPr lang="en-US" dirty="0"/>
              <a:t>Cherie Freed, Regional Director</a:t>
            </a:r>
          </a:p>
          <a:p>
            <a:r>
              <a:rPr lang="en-US" b="0" dirty="0"/>
              <a:t>Western Region</a:t>
            </a:r>
          </a:p>
        </p:txBody>
      </p:sp>
      <p:sp>
        <p:nvSpPr>
          <p:cNvPr id="2" name="Title 1"/>
          <p:cNvSpPr>
            <a:spLocks noGrp="1"/>
          </p:cNvSpPr>
          <p:nvPr>
            <p:ph type="ctrTitle"/>
          </p:nvPr>
        </p:nvSpPr>
        <p:spPr/>
        <p:txBody>
          <a:bodyPr/>
          <a:lstStyle/>
          <a:p>
            <a:r>
              <a:rPr lang="en-US" sz="4800" dirty="0"/>
              <a:t>NCUA Update</a:t>
            </a:r>
          </a:p>
        </p:txBody>
      </p:sp>
      <p:sp>
        <p:nvSpPr>
          <p:cNvPr id="3" name="Subtitle 2"/>
          <p:cNvSpPr>
            <a:spLocks noGrp="1"/>
          </p:cNvSpPr>
          <p:nvPr>
            <p:ph type="subTitle" idx="1"/>
          </p:nvPr>
        </p:nvSpPr>
        <p:spPr>
          <a:xfrm>
            <a:off x="1371600" y="4191000"/>
            <a:ext cx="6400800" cy="1752600"/>
          </a:xfrm>
        </p:spPr>
        <p:txBody>
          <a:bodyPr/>
          <a:lstStyle/>
          <a:p>
            <a:r>
              <a:rPr lang="en-US" dirty="0"/>
              <a:t>January 18, 2024</a:t>
            </a:r>
          </a:p>
        </p:txBody>
      </p:sp>
      <p:sp>
        <p:nvSpPr>
          <p:cNvPr id="5" name="TextBox 4">
            <a:extLst>
              <a:ext uri="{FF2B5EF4-FFF2-40B4-BE49-F238E27FC236}">
                <a16:creationId xmlns:a16="http://schemas.microsoft.com/office/drawing/2014/main" id="{D138E2DF-A490-4E1C-BBB0-0741D1A397B8}"/>
              </a:ext>
            </a:extLst>
          </p:cNvPr>
          <p:cNvSpPr txBox="1"/>
          <p:nvPr/>
        </p:nvSpPr>
        <p:spPr>
          <a:xfrm>
            <a:off x="334108" y="5206305"/>
            <a:ext cx="8610600" cy="923330"/>
          </a:xfrm>
          <a:prstGeom prst="rect">
            <a:avLst/>
          </a:prstGeom>
          <a:noFill/>
        </p:spPr>
        <p:txBody>
          <a:bodyPr wrap="square" rtlCol="0">
            <a:spAutoFit/>
          </a:bodyPr>
          <a:lstStyle/>
          <a:p>
            <a:r>
              <a:rPr lang="en-US" sz="1800" b="0" i="0" u="none" strike="noStrike" baseline="0" dirty="0">
                <a:solidFill>
                  <a:srgbClr val="162748"/>
                </a:solidFill>
                <a:latin typeface="Calibri" panose="020F0502020204030204" pitchFamily="34" charset="0"/>
              </a:rPr>
              <a:t>The views and opinions expressed are those of the presenter and do not reflect the official views of, nor should be considered an endorsement by, the National Credit Union Administration’s Board of Directors, its management or staff. </a:t>
            </a:r>
            <a:endParaRPr lang="en-US" dirty="0"/>
          </a:p>
        </p:txBody>
      </p:sp>
    </p:spTree>
    <p:extLst>
      <p:ext uri="{BB962C8B-B14F-4D97-AF65-F5344CB8AC3E}">
        <p14:creationId xmlns:p14="http://schemas.microsoft.com/office/powerpoint/2010/main" val="4032664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dirty="0"/>
              <a:t>Credit Risk</a:t>
            </a:r>
          </a:p>
        </p:txBody>
      </p:sp>
      <p:sp>
        <p:nvSpPr>
          <p:cNvPr id="3" name="Content Placeholder 2"/>
          <p:cNvSpPr>
            <a:spLocks noGrp="1"/>
          </p:cNvSpPr>
          <p:nvPr>
            <p:ph sz="quarter" idx="13"/>
          </p:nvPr>
        </p:nvSpPr>
        <p:spPr>
          <a:prstGeom prst="rect">
            <a:avLst/>
          </a:prstGeom>
        </p:spPr>
        <p:txBody>
          <a:bodyPr>
            <a:normAutofit/>
          </a:bodyPr>
          <a:lstStyle/>
          <a:p>
            <a:pPr>
              <a:buFont typeface="Wingdings" pitchFamily="2" charset="2"/>
              <a:buChar char="§"/>
            </a:pPr>
            <a:r>
              <a:rPr lang="en-US" sz="3600" dirty="0"/>
              <a:t>Credit Risk Management &amp; Mitigation:</a:t>
            </a:r>
          </a:p>
          <a:p>
            <a:pPr lvl="1">
              <a:buFont typeface="Wingdings" pitchFamily="2" charset="2"/>
              <a:buChar char="§"/>
            </a:pPr>
            <a:r>
              <a:rPr lang="en-US" sz="3200" dirty="0">
                <a:solidFill>
                  <a:srgbClr val="305197"/>
                </a:solidFill>
              </a:rPr>
              <a:t>Loan program adjustments since COVID-19 </a:t>
            </a:r>
          </a:p>
          <a:p>
            <a:pPr lvl="1">
              <a:buFont typeface="Wingdings" pitchFamily="2" charset="2"/>
              <a:buChar char="§"/>
            </a:pPr>
            <a:r>
              <a:rPr lang="en-US" sz="3200" dirty="0">
                <a:solidFill>
                  <a:srgbClr val="305197"/>
                </a:solidFill>
              </a:rPr>
              <a:t>Loan workouts and accommodations </a:t>
            </a:r>
          </a:p>
          <a:p>
            <a:pPr lvl="1">
              <a:buFont typeface="Wingdings" pitchFamily="2" charset="2"/>
              <a:buChar char="§"/>
            </a:pPr>
            <a:r>
              <a:rPr lang="en-US" sz="3200" dirty="0">
                <a:solidFill>
                  <a:srgbClr val="305197"/>
                </a:solidFill>
              </a:rPr>
              <a:t>Controls, reporting, tracking activity</a:t>
            </a:r>
          </a:p>
          <a:p>
            <a:pPr lvl="1">
              <a:buFont typeface="Wingdings" pitchFamily="2" charset="2"/>
              <a:buChar char="§"/>
            </a:pPr>
            <a:r>
              <a:rPr lang="en-US" sz="3200" dirty="0">
                <a:solidFill>
                  <a:srgbClr val="305197"/>
                </a:solidFill>
              </a:rPr>
              <a:t>Collection procedures and staffing</a:t>
            </a:r>
          </a:p>
          <a:p>
            <a:pPr lvl="1">
              <a:buFont typeface="Wingdings" pitchFamily="2" charset="2"/>
              <a:buChar char="§"/>
            </a:pPr>
            <a:r>
              <a:rPr lang="en-US" sz="3200" dirty="0">
                <a:solidFill>
                  <a:srgbClr val="305197"/>
                </a:solidFill>
              </a:rPr>
              <a:t>Ongoing continued prudent efforts</a:t>
            </a:r>
          </a:p>
        </p:txBody>
      </p:sp>
      <p:sp>
        <p:nvSpPr>
          <p:cNvPr id="2" name="TextBox 1"/>
          <p:cNvSpPr txBox="1"/>
          <p:nvPr/>
        </p:nvSpPr>
        <p:spPr>
          <a:xfrm>
            <a:off x="914400" y="5073134"/>
            <a:ext cx="7772400" cy="369332"/>
          </a:xfrm>
          <a:prstGeom prst="rect">
            <a:avLst/>
          </a:prstGeom>
          <a:noFill/>
        </p:spPr>
        <p:txBody>
          <a:bodyPr wrap="square" rtlCol="0">
            <a:spAutoFit/>
          </a:bodyPr>
          <a:lstStyle/>
          <a:p>
            <a:pPr lvl="1" algn="r"/>
            <a:endParaRPr lang="en-US" dirty="0"/>
          </a:p>
        </p:txBody>
      </p:sp>
      <p:sp>
        <p:nvSpPr>
          <p:cNvPr id="5" name="Footer Placeholder 4"/>
          <p:cNvSpPr>
            <a:spLocks noGrp="1"/>
          </p:cNvSpPr>
          <p:nvPr>
            <p:ph type="ftr" sz="quarter" idx="11"/>
          </p:nvPr>
        </p:nvSpPr>
        <p:spPr/>
        <p:txBody>
          <a:bodyPr/>
          <a:lstStyle/>
          <a:p>
            <a:endParaRPr lang="en-US" sz="1200" dirty="0"/>
          </a:p>
        </p:txBody>
      </p:sp>
      <p:sp>
        <p:nvSpPr>
          <p:cNvPr id="6" name="Slide Number Placeholder 5"/>
          <p:cNvSpPr>
            <a:spLocks noGrp="1"/>
          </p:cNvSpPr>
          <p:nvPr>
            <p:ph type="sldNum" sz="quarter" idx="12"/>
          </p:nvPr>
        </p:nvSpPr>
        <p:spPr/>
        <p:txBody>
          <a:bodyPr/>
          <a:lstStyle/>
          <a:p>
            <a:fld id="{9E7C3A75-AEB5-40BB-845C-DDCD8E9B4C48}" type="slidenum">
              <a:rPr lang="en-US" smtClean="0"/>
              <a:t>10</a:t>
            </a:fld>
            <a:endParaRPr lang="en-US" dirty="0"/>
          </a:p>
        </p:txBody>
      </p:sp>
    </p:spTree>
    <p:extLst>
      <p:ext uri="{BB962C8B-B14F-4D97-AF65-F5344CB8AC3E}">
        <p14:creationId xmlns:p14="http://schemas.microsoft.com/office/powerpoint/2010/main" val="1531882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92"/>
            <a:ext cx="9144000" cy="732408"/>
          </a:xfrm>
        </p:spPr>
        <p:txBody>
          <a:bodyPr>
            <a:noAutofit/>
          </a:bodyPr>
          <a:lstStyle/>
          <a:p>
            <a:r>
              <a:rPr lang="en-US" dirty="0"/>
              <a:t>Cyber Threats</a:t>
            </a:r>
          </a:p>
        </p:txBody>
      </p:sp>
      <p:sp>
        <p:nvSpPr>
          <p:cNvPr id="5" name="Content Placeholder 4"/>
          <p:cNvSpPr>
            <a:spLocks noGrp="1"/>
          </p:cNvSpPr>
          <p:nvPr>
            <p:ph sz="quarter" idx="13"/>
          </p:nvPr>
        </p:nvSpPr>
        <p:spPr>
          <a:xfrm>
            <a:off x="152400" y="1143000"/>
            <a:ext cx="8839200" cy="5257800"/>
          </a:xfrm>
          <a:prstGeom prst="rect">
            <a:avLst/>
          </a:prstGeom>
        </p:spPr>
        <p:txBody>
          <a:bodyPr>
            <a:normAutofit/>
          </a:bodyPr>
          <a:lstStyle/>
          <a:p>
            <a:pPr lvl="0"/>
            <a:r>
              <a:rPr lang="en-US" sz="3600" u="sng" dirty="0"/>
              <a:t>Cyber Thieves</a:t>
            </a:r>
          </a:p>
          <a:p>
            <a:pPr lvl="1"/>
            <a:r>
              <a:rPr lang="en-US" b="1" dirty="0"/>
              <a:t>Target:	Any Institutions</a:t>
            </a:r>
          </a:p>
          <a:p>
            <a:pPr lvl="1"/>
            <a:r>
              <a:rPr lang="en-US" b="1" dirty="0"/>
              <a:t>Tactic:	Attack Individual Systems</a:t>
            </a:r>
          </a:p>
          <a:p>
            <a:pPr lvl="1"/>
            <a:r>
              <a:rPr lang="en-US" b="1" dirty="0"/>
              <a:t>Objective:  Steal Money</a:t>
            </a:r>
          </a:p>
          <a:p>
            <a:pPr lvl="0"/>
            <a:endParaRPr lang="en-US" sz="3600" u="sng" dirty="0"/>
          </a:p>
          <a:p>
            <a:pPr lvl="0"/>
            <a:r>
              <a:rPr lang="en-US" sz="3600" u="sng" dirty="0"/>
              <a:t>Cyber Terrorists</a:t>
            </a:r>
          </a:p>
          <a:p>
            <a:pPr lvl="1"/>
            <a:r>
              <a:rPr lang="en-US" b="1" dirty="0"/>
              <a:t>Target:	Vulnerable Entry Points (All Credit Unions)</a:t>
            </a:r>
          </a:p>
          <a:p>
            <a:pPr lvl="1"/>
            <a:r>
              <a:rPr lang="en-US" b="1" dirty="0"/>
              <a:t>Tactic:	Infiltrate Interconnected Systems</a:t>
            </a:r>
          </a:p>
          <a:p>
            <a:pPr lvl="1"/>
            <a:r>
              <a:rPr lang="en-US" b="1" dirty="0"/>
              <a:t>Objective:  Cripple or Destroy the U.S. Economy</a:t>
            </a:r>
          </a:p>
        </p:txBody>
      </p:sp>
      <p:pic>
        <p:nvPicPr>
          <p:cNvPr id="7" name="Picture 3" descr="C:\Users\sbosack\AppData\Local\Microsoft\Windows\Temporary Internet Files\Content.IE5\NUSKF61B\MP900387725[1].jpg"/>
          <p:cNvPicPr>
            <a:picLocks noChangeAspect="1" noChangeArrowheads="1"/>
          </p:cNvPicPr>
          <p:nvPr/>
        </p:nvPicPr>
        <p:blipFill rotWithShape="1">
          <a:blip r:embed="rId3">
            <a:extLst>
              <a:ext uri="{28A0092B-C50C-407E-A947-70E740481C1C}">
                <a14:useLocalDpi xmlns:a14="http://schemas.microsoft.com/office/drawing/2010/main" val="0"/>
              </a:ext>
            </a:extLst>
          </a:blip>
          <a:srcRect l="7665" r="56712"/>
          <a:stretch/>
        </p:blipFill>
        <p:spPr bwMode="auto">
          <a:xfrm>
            <a:off x="5943600" y="1752600"/>
            <a:ext cx="2758440" cy="245668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9E7C3A75-AEB5-40BB-845C-DDCD8E9B4C48}" type="slidenum">
              <a:rPr lang="en-US" smtClean="0"/>
              <a:t>11</a:t>
            </a:fld>
            <a:endParaRPr lang="en-US"/>
          </a:p>
        </p:txBody>
      </p:sp>
    </p:spTree>
    <p:extLst>
      <p:ext uri="{BB962C8B-B14F-4D97-AF65-F5344CB8AC3E}">
        <p14:creationId xmlns:p14="http://schemas.microsoft.com/office/powerpoint/2010/main" val="4114857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92"/>
            <a:ext cx="9144000" cy="732408"/>
          </a:xfrm>
        </p:spPr>
        <p:txBody>
          <a:bodyPr>
            <a:noAutofit/>
          </a:bodyPr>
          <a:lstStyle/>
          <a:p>
            <a:r>
              <a:rPr lang="en-US" sz="4000" dirty="0"/>
              <a:t>Cyber Security – What Can You Do?</a:t>
            </a:r>
          </a:p>
        </p:txBody>
      </p:sp>
      <p:sp>
        <p:nvSpPr>
          <p:cNvPr id="5" name="Content Placeholder 4"/>
          <p:cNvSpPr>
            <a:spLocks noGrp="1"/>
          </p:cNvSpPr>
          <p:nvPr>
            <p:ph sz="quarter" idx="13"/>
          </p:nvPr>
        </p:nvSpPr>
        <p:spPr>
          <a:xfrm>
            <a:off x="304800" y="3657600"/>
            <a:ext cx="8458200" cy="2514600"/>
          </a:xfrm>
          <a:prstGeom prst="rect">
            <a:avLst/>
          </a:prstGeom>
        </p:spPr>
        <p:txBody>
          <a:bodyPr>
            <a:normAutofit/>
          </a:bodyPr>
          <a:lstStyle/>
          <a:p>
            <a:pPr>
              <a:buFont typeface="Wingdings" pitchFamily="2" charset="2"/>
              <a:buChar char="ü"/>
            </a:pPr>
            <a:r>
              <a:rPr lang="en-US" sz="3600" dirty="0"/>
              <a:t>Get </a:t>
            </a:r>
            <a:r>
              <a:rPr lang="en-US" sz="3600" u="sng" dirty="0"/>
              <a:t>educated</a:t>
            </a:r>
            <a:r>
              <a:rPr lang="en-US" sz="3600" dirty="0"/>
              <a:t>. </a:t>
            </a:r>
          </a:p>
          <a:p>
            <a:pPr lvl="0">
              <a:buFont typeface="Wingdings" pitchFamily="2" charset="2"/>
              <a:buChar char="ü"/>
            </a:pPr>
            <a:r>
              <a:rPr lang="en-US" sz="3600" dirty="0"/>
              <a:t>Share cyber security </a:t>
            </a:r>
            <a:r>
              <a:rPr lang="en-US" sz="3600" u="sng" dirty="0"/>
              <a:t>best practices</a:t>
            </a:r>
            <a:r>
              <a:rPr lang="en-US" sz="3600" dirty="0"/>
              <a:t>.</a:t>
            </a:r>
          </a:p>
          <a:p>
            <a:pPr lvl="1">
              <a:buFont typeface="Wingdings" panose="05000000000000000000" pitchFamily="2" charset="2"/>
              <a:buChar char="Ø"/>
            </a:pPr>
            <a:r>
              <a:rPr lang="en-US" dirty="0"/>
              <a:t>Participate in local, state and national information-sharing forums. </a:t>
            </a:r>
          </a:p>
        </p:txBody>
      </p:sp>
      <p:pic>
        <p:nvPicPr>
          <p:cNvPr id="7" name="Picture 3" descr="C:\Users\sbosack\AppData\Local\Microsoft\Windows\Temporary Internet Files\Content.IE5\QQQKZZXH\MP900431217[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789" t="24741" r="8570" b="4593"/>
          <a:stretch/>
        </p:blipFill>
        <p:spPr bwMode="auto">
          <a:xfrm>
            <a:off x="0" y="1219200"/>
            <a:ext cx="1915160" cy="2209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905000" y="1066800"/>
            <a:ext cx="7239000" cy="2733056"/>
          </a:xfrm>
          <a:prstGeom prst="rect">
            <a:avLst/>
          </a:prstGeom>
          <a:noFill/>
        </p:spPr>
        <p:txBody>
          <a:bodyPr wrap="square" rtlCol="0">
            <a:spAutoFit/>
          </a:bodyPr>
          <a:lstStyle/>
          <a:p>
            <a:pPr marL="342900" lvl="0" indent="-342900">
              <a:spcBef>
                <a:spcPct val="20000"/>
              </a:spcBef>
              <a:buFont typeface="Wingdings" pitchFamily="2" charset="2"/>
              <a:buChar char="ü"/>
            </a:pPr>
            <a:r>
              <a:rPr lang="en-US" sz="3600" b="1" dirty="0">
                <a:solidFill>
                  <a:srgbClr val="9BBB59">
                    <a:lumMod val="50000"/>
                  </a:srgbClr>
                </a:solidFill>
              </a:rPr>
              <a:t>Ensure your CU systems are </a:t>
            </a:r>
            <a:r>
              <a:rPr lang="en-US" sz="3600" b="1" u="sng" dirty="0">
                <a:solidFill>
                  <a:srgbClr val="9BBB59">
                    <a:lumMod val="50000"/>
                  </a:srgbClr>
                </a:solidFill>
              </a:rPr>
              <a:t>secure</a:t>
            </a:r>
            <a:r>
              <a:rPr lang="en-US" sz="3600" b="1" dirty="0">
                <a:solidFill>
                  <a:srgbClr val="9BBB59">
                    <a:lumMod val="50000"/>
                  </a:srgbClr>
                </a:solidFill>
              </a:rPr>
              <a:t>.</a:t>
            </a:r>
          </a:p>
          <a:p>
            <a:pPr marL="742950" lvl="1" indent="-285750">
              <a:spcBef>
                <a:spcPct val="20000"/>
              </a:spcBef>
              <a:buFont typeface="Wingdings" panose="05000000000000000000" pitchFamily="2" charset="2"/>
              <a:buChar char="Ø"/>
            </a:pPr>
            <a:r>
              <a:rPr lang="en-US" sz="2800" dirty="0">
                <a:solidFill>
                  <a:srgbClr val="9BBB59">
                    <a:lumMod val="50000"/>
                  </a:srgbClr>
                </a:solidFill>
              </a:rPr>
              <a:t>Implement risk mitigation controls: vendor due diligence, strong password policies, proper patch management, employee training, and network monitoring.</a:t>
            </a:r>
          </a:p>
          <a:p>
            <a:endParaRPr lang="en-US" dirty="0"/>
          </a:p>
        </p:txBody>
      </p:sp>
      <p:sp>
        <p:nvSpPr>
          <p:cNvPr id="4" name="Slide Number Placeholder 3"/>
          <p:cNvSpPr>
            <a:spLocks noGrp="1"/>
          </p:cNvSpPr>
          <p:nvPr>
            <p:ph type="sldNum" sz="quarter" idx="12"/>
          </p:nvPr>
        </p:nvSpPr>
        <p:spPr/>
        <p:txBody>
          <a:bodyPr/>
          <a:lstStyle/>
          <a:p>
            <a:fld id="{9E7C3A75-AEB5-40BB-845C-DDCD8E9B4C48}" type="slidenum">
              <a:rPr lang="en-US" smtClean="0"/>
              <a:t>12</a:t>
            </a:fld>
            <a:endParaRPr lang="en-US"/>
          </a:p>
        </p:txBody>
      </p:sp>
    </p:spTree>
    <p:extLst>
      <p:ext uri="{BB962C8B-B14F-4D97-AF65-F5344CB8AC3E}">
        <p14:creationId xmlns:p14="http://schemas.microsoft.com/office/powerpoint/2010/main" val="394604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97E05-A8E4-4AE7-A2F3-52DFDEFED66B}"/>
              </a:ext>
            </a:extLst>
          </p:cNvPr>
          <p:cNvSpPr>
            <a:spLocks noGrp="1"/>
          </p:cNvSpPr>
          <p:nvPr>
            <p:ph type="title"/>
          </p:nvPr>
        </p:nvSpPr>
        <p:spPr/>
        <p:txBody>
          <a:bodyPr>
            <a:normAutofit/>
          </a:bodyPr>
          <a:lstStyle/>
          <a:p>
            <a:r>
              <a:rPr lang="en-US" sz="3600" dirty="0"/>
              <a:t>Operational Risks – Fraud Hot Spots</a:t>
            </a:r>
          </a:p>
        </p:txBody>
      </p:sp>
      <p:sp>
        <p:nvSpPr>
          <p:cNvPr id="3" name="Footer Placeholder 2">
            <a:extLst>
              <a:ext uri="{FF2B5EF4-FFF2-40B4-BE49-F238E27FC236}">
                <a16:creationId xmlns:a16="http://schemas.microsoft.com/office/drawing/2014/main" id="{9CD210A7-9925-46B9-9D7A-6D953F6FE884}"/>
              </a:ext>
            </a:extLst>
          </p:cNvPr>
          <p:cNvSpPr>
            <a:spLocks noGrp="1"/>
          </p:cNvSpPr>
          <p:nvPr>
            <p:ph type="ftr" sz="quarter" idx="11"/>
          </p:nvPr>
        </p:nvSpPr>
        <p:spPr/>
        <p:txBody>
          <a:bodyPr/>
          <a:lstStyle/>
          <a:p>
            <a:endParaRPr lang="en-US" sz="1400" dirty="0"/>
          </a:p>
        </p:txBody>
      </p:sp>
      <p:sp>
        <p:nvSpPr>
          <p:cNvPr id="4" name="Slide Number Placeholder 3">
            <a:extLst>
              <a:ext uri="{FF2B5EF4-FFF2-40B4-BE49-F238E27FC236}">
                <a16:creationId xmlns:a16="http://schemas.microsoft.com/office/drawing/2014/main" id="{A13E28F4-99D6-4B52-A82E-5FF8543BC3C4}"/>
              </a:ext>
            </a:extLst>
          </p:cNvPr>
          <p:cNvSpPr>
            <a:spLocks noGrp="1"/>
          </p:cNvSpPr>
          <p:nvPr>
            <p:ph type="sldNum" sz="quarter" idx="12"/>
          </p:nvPr>
        </p:nvSpPr>
        <p:spPr/>
        <p:txBody>
          <a:bodyPr/>
          <a:lstStyle/>
          <a:p>
            <a:fld id="{9E7C3A75-AEB5-40BB-845C-DDCD8E9B4C48}" type="slidenum">
              <a:rPr lang="en-US" smtClean="0"/>
              <a:t>13</a:t>
            </a:fld>
            <a:endParaRPr lang="en-US" dirty="0"/>
          </a:p>
        </p:txBody>
      </p:sp>
      <p:sp>
        <p:nvSpPr>
          <p:cNvPr id="5" name="Content Placeholder 4">
            <a:extLst>
              <a:ext uri="{FF2B5EF4-FFF2-40B4-BE49-F238E27FC236}">
                <a16:creationId xmlns:a16="http://schemas.microsoft.com/office/drawing/2014/main" id="{A3D46525-7A80-447D-AD64-4330BE64908F}"/>
              </a:ext>
            </a:extLst>
          </p:cNvPr>
          <p:cNvSpPr>
            <a:spLocks noGrp="1"/>
          </p:cNvSpPr>
          <p:nvPr>
            <p:ph sz="quarter" idx="13"/>
          </p:nvPr>
        </p:nvSpPr>
        <p:spPr>
          <a:xfrm>
            <a:off x="76200" y="914400"/>
            <a:ext cx="8991600" cy="4953000"/>
          </a:xfrm>
        </p:spPr>
        <p:txBody>
          <a:bodyPr/>
          <a:lstStyle/>
          <a:p>
            <a:r>
              <a:rPr lang="en-US" sz="1800" dirty="0"/>
              <a:t>Poor Accounting Controls/Un-reconciled Books</a:t>
            </a:r>
          </a:p>
          <a:p>
            <a:pPr lvl="1"/>
            <a:r>
              <a:rPr lang="en-US" sz="1600" dirty="0"/>
              <a:t>Ensure clean timely records and effectively monitor financial activity</a:t>
            </a:r>
          </a:p>
          <a:p>
            <a:r>
              <a:rPr lang="en-US" sz="1800" dirty="0"/>
              <a:t>Fictitious and Fraudulent Loans or Cash</a:t>
            </a:r>
          </a:p>
          <a:p>
            <a:pPr lvl="1"/>
            <a:r>
              <a:rPr lang="en-US" sz="1600" dirty="0"/>
              <a:t>Monitor new loans, charged off loans, due dates, subsidiary vs control account</a:t>
            </a:r>
          </a:p>
          <a:p>
            <a:pPr lvl="1"/>
            <a:r>
              <a:rPr lang="en-US" sz="1600" dirty="0"/>
              <a:t>Reconcilements of vault cash</a:t>
            </a:r>
          </a:p>
          <a:p>
            <a:r>
              <a:rPr lang="en-US" sz="1800" dirty="0"/>
              <a:t>Un-cleared Overdrafts</a:t>
            </a:r>
          </a:p>
          <a:p>
            <a:pPr lvl="1"/>
            <a:r>
              <a:rPr lang="en-US" sz="1600" dirty="0"/>
              <a:t>Ensure timely bank reconcilements, review general ledger, access controls and override reports</a:t>
            </a:r>
          </a:p>
          <a:p>
            <a:r>
              <a:rPr lang="en-US" sz="1800" dirty="0"/>
              <a:t>Dormant/inactive share accounts</a:t>
            </a:r>
          </a:p>
          <a:p>
            <a:pPr lvl="1"/>
            <a:r>
              <a:rPr lang="en-US" sz="1600" dirty="0"/>
              <a:t>Monitor and clear inactive accounts</a:t>
            </a:r>
          </a:p>
          <a:p>
            <a:pPr lvl="1"/>
            <a:r>
              <a:rPr lang="en-US" sz="1600" dirty="0"/>
              <a:t>Control reports </a:t>
            </a:r>
          </a:p>
          <a:p>
            <a:r>
              <a:rPr lang="en-US" sz="1800" dirty="0"/>
              <a:t>Unrecorded shares</a:t>
            </a:r>
          </a:p>
          <a:p>
            <a:pPr lvl="1"/>
            <a:r>
              <a:rPr lang="en-US" sz="1600" dirty="0"/>
              <a:t>Segregate activity and limit access control</a:t>
            </a:r>
          </a:p>
          <a:p>
            <a:pPr lvl="1"/>
            <a:r>
              <a:rPr lang="en-US" sz="1600" dirty="0"/>
              <a:t>Monitor bank activity </a:t>
            </a:r>
          </a:p>
          <a:p>
            <a:r>
              <a:rPr lang="en-US" sz="1800" dirty="0"/>
              <a:t>False Expenditures</a:t>
            </a:r>
          </a:p>
          <a:p>
            <a:pPr lvl="1"/>
            <a:r>
              <a:rPr lang="en-US" sz="1600" dirty="0"/>
              <a:t>Unsupported expenditures</a:t>
            </a:r>
          </a:p>
          <a:p>
            <a:pPr lvl="1"/>
            <a:r>
              <a:rPr lang="en-US" sz="1600" dirty="0"/>
              <a:t>Budget/financial statement monitoring</a:t>
            </a:r>
          </a:p>
          <a:p>
            <a:endParaRPr lang="en-US" dirty="0"/>
          </a:p>
        </p:txBody>
      </p:sp>
    </p:spTree>
    <p:extLst>
      <p:ext uri="{BB962C8B-B14F-4D97-AF65-F5344CB8AC3E}">
        <p14:creationId xmlns:p14="http://schemas.microsoft.com/office/powerpoint/2010/main" val="4226529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8565C-392E-E6E0-4B6B-6E2B366D77B6}"/>
              </a:ext>
            </a:extLst>
          </p:cNvPr>
          <p:cNvSpPr>
            <a:spLocks noGrp="1"/>
          </p:cNvSpPr>
          <p:nvPr>
            <p:ph type="title"/>
          </p:nvPr>
        </p:nvSpPr>
        <p:spPr/>
        <p:txBody>
          <a:bodyPr>
            <a:normAutofit fontScale="90000"/>
          </a:bodyPr>
          <a:lstStyle/>
          <a:p>
            <a:r>
              <a:rPr lang="en-US" dirty="0"/>
              <a:t>Best Practices</a:t>
            </a:r>
          </a:p>
        </p:txBody>
      </p:sp>
      <p:sp>
        <p:nvSpPr>
          <p:cNvPr id="4" name="Slide Number Placeholder 3">
            <a:extLst>
              <a:ext uri="{FF2B5EF4-FFF2-40B4-BE49-F238E27FC236}">
                <a16:creationId xmlns:a16="http://schemas.microsoft.com/office/drawing/2014/main" id="{9B36D962-545A-5365-3841-855C838A4C93}"/>
              </a:ext>
            </a:extLst>
          </p:cNvPr>
          <p:cNvSpPr>
            <a:spLocks noGrp="1"/>
          </p:cNvSpPr>
          <p:nvPr>
            <p:ph type="sldNum" sz="quarter" idx="12"/>
          </p:nvPr>
        </p:nvSpPr>
        <p:spPr/>
        <p:txBody>
          <a:bodyPr/>
          <a:lstStyle/>
          <a:p>
            <a:fld id="{9E7C3A75-AEB5-40BB-845C-DDCD8E9B4C48}" type="slidenum">
              <a:rPr lang="en-US" smtClean="0"/>
              <a:t>14</a:t>
            </a:fld>
            <a:endParaRPr lang="en-US" dirty="0"/>
          </a:p>
        </p:txBody>
      </p:sp>
      <p:sp>
        <p:nvSpPr>
          <p:cNvPr id="5" name="Text Placeholder 4">
            <a:extLst>
              <a:ext uri="{FF2B5EF4-FFF2-40B4-BE49-F238E27FC236}">
                <a16:creationId xmlns:a16="http://schemas.microsoft.com/office/drawing/2014/main" id="{0BC2B889-CB4F-D104-68F1-F2D2B283A7F2}"/>
              </a:ext>
            </a:extLst>
          </p:cNvPr>
          <p:cNvSpPr>
            <a:spLocks noGrp="1"/>
          </p:cNvSpPr>
          <p:nvPr>
            <p:ph type="body" sz="quarter" idx="13"/>
          </p:nvPr>
        </p:nvSpPr>
        <p:spPr/>
        <p:txBody>
          <a:bodyPr/>
          <a:lstStyle/>
          <a:p>
            <a:r>
              <a:rPr lang="en-US" dirty="0">
                <a:solidFill>
                  <a:schemeClr val="tx1"/>
                </a:solidFill>
              </a:rPr>
              <a:t>Best practices:</a:t>
            </a:r>
          </a:p>
          <a:p>
            <a:pPr marL="685800" lvl="1" indent="-457200">
              <a:spcBef>
                <a:spcPts val="1200"/>
              </a:spcBef>
              <a:buFont typeface="Calibri" panose="020F0502020204030204" pitchFamily="34" charset="0"/>
              <a:buChar char="—"/>
            </a:pPr>
            <a:r>
              <a:rPr lang="en-US" sz="2600" dirty="0">
                <a:solidFill>
                  <a:srgbClr val="305197"/>
                </a:solidFill>
              </a:rPr>
              <a:t>Establish sound policies, procedures, and processes that are accessible and followed by staff</a:t>
            </a:r>
          </a:p>
          <a:p>
            <a:pPr marL="685800" lvl="1" indent="-457200">
              <a:spcBef>
                <a:spcPts val="1200"/>
              </a:spcBef>
              <a:buFont typeface="Calibri" panose="020F0502020204030204" pitchFamily="34" charset="0"/>
              <a:buChar char="—"/>
            </a:pPr>
            <a:r>
              <a:rPr lang="en-US" sz="2600" dirty="0">
                <a:solidFill>
                  <a:srgbClr val="305197"/>
                </a:solidFill>
              </a:rPr>
              <a:t>Train staff about fraud risks unique to their position</a:t>
            </a:r>
          </a:p>
          <a:p>
            <a:pPr marL="685800" lvl="1" indent="-457200">
              <a:spcBef>
                <a:spcPts val="1200"/>
              </a:spcBef>
              <a:buFont typeface="Calibri" panose="020F0502020204030204" pitchFamily="34" charset="0"/>
              <a:buChar char="—"/>
            </a:pPr>
            <a:r>
              <a:rPr lang="en-US" sz="2600" dirty="0">
                <a:solidFill>
                  <a:srgbClr val="305197"/>
                </a:solidFill>
              </a:rPr>
              <a:t>Have an active supervisory committee that completes all requirements in accordance with regulations</a:t>
            </a:r>
          </a:p>
          <a:p>
            <a:pPr marL="685800" lvl="1" indent="-457200">
              <a:spcBef>
                <a:spcPts val="1200"/>
              </a:spcBef>
              <a:buFont typeface="Calibri" panose="020F0502020204030204" pitchFamily="34" charset="0"/>
              <a:buChar char="—"/>
            </a:pPr>
            <a:r>
              <a:rPr lang="en-US" sz="2600" dirty="0">
                <a:solidFill>
                  <a:srgbClr val="305197"/>
                </a:solidFill>
              </a:rPr>
              <a:t>Cultivate a culture that encourages reporting</a:t>
            </a:r>
          </a:p>
          <a:p>
            <a:pPr marL="685800" lvl="1" indent="-457200">
              <a:spcBef>
                <a:spcPts val="1200"/>
              </a:spcBef>
              <a:buFont typeface="Calibri" panose="020F0502020204030204" pitchFamily="34" charset="0"/>
              <a:buChar char="—"/>
            </a:pPr>
            <a:r>
              <a:rPr lang="en-US" sz="2600" dirty="0">
                <a:solidFill>
                  <a:srgbClr val="305197"/>
                </a:solidFill>
              </a:rPr>
              <a:t>Conduct fraud risk assessments, internal audits, and reviews after problems are identified</a:t>
            </a:r>
          </a:p>
        </p:txBody>
      </p:sp>
    </p:spTree>
    <p:extLst>
      <p:ext uri="{BB962C8B-B14F-4D97-AF65-F5344CB8AC3E}">
        <p14:creationId xmlns:p14="http://schemas.microsoft.com/office/powerpoint/2010/main" val="33388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DF354-FE2B-46AC-984E-1568293BC52D}"/>
              </a:ext>
            </a:extLst>
          </p:cNvPr>
          <p:cNvSpPr>
            <a:spLocks noGrp="1"/>
          </p:cNvSpPr>
          <p:nvPr>
            <p:ph type="title"/>
          </p:nvPr>
        </p:nvSpPr>
        <p:spPr/>
        <p:txBody>
          <a:bodyPr>
            <a:normAutofit fontScale="90000"/>
          </a:bodyPr>
          <a:lstStyle/>
          <a:p>
            <a:r>
              <a:rPr lang="en-US" dirty="0"/>
              <a:t>Other Topics</a:t>
            </a:r>
          </a:p>
        </p:txBody>
      </p:sp>
      <p:sp>
        <p:nvSpPr>
          <p:cNvPr id="3" name="Footer Placeholder 2">
            <a:extLst>
              <a:ext uri="{FF2B5EF4-FFF2-40B4-BE49-F238E27FC236}">
                <a16:creationId xmlns:a16="http://schemas.microsoft.com/office/drawing/2014/main" id="{0E15F7AA-500B-4C48-A3BA-689F4C713DE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9DADD03-505D-4732-ABE1-1B5A5094FAE6}"/>
              </a:ext>
            </a:extLst>
          </p:cNvPr>
          <p:cNvSpPr>
            <a:spLocks noGrp="1"/>
          </p:cNvSpPr>
          <p:nvPr>
            <p:ph type="sldNum" sz="quarter" idx="12"/>
          </p:nvPr>
        </p:nvSpPr>
        <p:spPr/>
        <p:txBody>
          <a:bodyPr/>
          <a:lstStyle/>
          <a:p>
            <a:fld id="{9E7C3A75-AEB5-40BB-845C-DDCD8E9B4C48}" type="slidenum">
              <a:rPr lang="en-US" smtClean="0"/>
              <a:t>15</a:t>
            </a:fld>
            <a:endParaRPr lang="en-US" dirty="0"/>
          </a:p>
        </p:txBody>
      </p:sp>
      <p:sp>
        <p:nvSpPr>
          <p:cNvPr id="5" name="Content Placeholder 4">
            <a:extLst>
              <a:ext uri="{FF2B5EF4-FFF2-40B4-BE49-F238E27FC236}">
                <a16:creationId xmlns:a16="http://schemas.microsoft.com/office/drawing/2014/main" id="{0A908A19-7165-4C2B-AAC9-B0253EB585F2}"/>
              </a:ext>
            </a:extLst>
          </p:cNvPr>
          <p:cNvSpPr>
            <a:spLocks noGrp="1"/>
          </p:cNvSpPr>
          <p:nvPr>
            <p:ph sz="quarter" idx="13"/>
          </p:nvPr>
        </p:nvSpPr>
        <p:spPr/>
        <p:txBody>
          <a:bodyPr/>
          <a:lstStyle/>
          <a:p>
            <a:r>
              <a:rPr lang="en-US" dirty="0"/>
              <a:t>CECL</a:t>
            </a:r>
          </a:p>
          <a:p>
            <a:r>
              <a:rPr lang="en-US" dirty="0"/>
              <a:t>BSA/AML</a:t>
            </a:r>
          </a:p>
          <a:p>
            <a:r>
              <a:rPr lang="en-US" dirty="0"/>
              <a:t>Consumer Financial Protection</a:t>
            </a:r>
          </a:p>
          <a:p>
            <a:pPr marL="0" indent="0">
              <a:buNone/>
            </a:pPr>
            <a:endParaRPr lang="en-US" dirty="0"/>
          </a:p>
        </p:txBody>
      </p:sp>
    </p:spTree>
    <p:extLst>
      <p:ext uri="{BB962C8B-B14F-4D97-AF65-F5344CB8AC3E}">
        <p14:creationId xmlns:p14="http://schemas.microsoft.com/office/powerpoint/2010/main" val="1574951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9FFEF-2A58-4938-B983-380545C4CB47}"/>
              </a:ext>
            </a:extLst>
          </p:cNvPr>
          <p:cNvSpPr>
            <a:spLocks noGrp="1"/>
          </p:cNvSpPr>
          <p:nvPr>
            <p:ph type="title"/>
          </p:nvPr>
        </p:nvSpPr>
        <p:spPr/>
        <p:txBody>
          <a:bodyPr>
            <a:normAutofit fontScale="90000"/>
          </a:bodyPr>
          <a:lstStyle/>
          <a:p>
            <a:r>
              <a:rPr lang="en-US" dirty="0"/>
              <a:t>Questions</a:t>
            </a:r>
          </a:p>
        </p:txBody>
      </p:sp>
      <p:sp>
        <p:nvSpPr>
          <p:cNvPr id="3" name="Footer Placeholder 2">
            <a:extLst>
              <a:ext uri="{FF2B5EF4-FFF2-40B4-BE49-F238E27FC236}">
                <a16:creationId xmlns:a16="http://schemas.microsoft.com/office/drawing/2014/main" id="{2F251813-5A24-49F4-B6F4-B51D48FD2D18}"/>
              </a:ext>
            </a:extLst>
          </p:cNvPr>
          <p:cNvSpPr>
            <a:spLocks noGrp="1"/>
          </p:cNvSpPr>
          <p:nvPr>
            <p:ph type="ftr" sz="quarter" idx="11"/>
          </p:nvPr>
        </p:nvSpPr>
        <p:spPr/>
        <p:txBody>
          <a:bodyPr/>
          <a:lstStyle/>
          <a:p>
            <a:endParaRPr lang="en-US" sz="1400" dirty="0"/>
          </a:p>
        </p:txBody>
      </p:sp>
      <p:sp>
        <p:nvSpPr>
          <p:cNvPr id="4" name="Slide Number Placeholder 3">
            <a:extLst>
              <a:ext uri="{FF2B5EF4-FFF2-40B4-BE49-F238E27FC236}">
                <a16:creationId xmlns:a16="http://schemas.microsoft.com/office/drawing/2014/main" id="{DA5AE334-0B63-45D2-B6C0-6998C5D58A10}"/>
              </a:ext>
            </a:extLst>
          </p:cNvPr>
          <p:cNvSpPr>
            <a:spLocks noGrp="1"/>
          </p:cNvSpPr>
          <p:nvPr>
            <p:ph type="sldNum" sz="quarter" idx="12"/>
          </p:nvPr>
        </p:nvSpPr>
        <p:spPr/>
        <p:txBody>
          <a:bodyPr/>
          <a:lstStyle/>
          <a:p>
            <a:fld id="{9E7C3A75-AEB5-40BB-845C-DDCD8E9B4C48}" type="slidenum">
              <a:rPr lang="en-US" smtClean="0"/>
              <a:t>16</a:t>
            </a:fld>
            <a:endParaRPr lang="en-US" dirty="0"/>
          </a:p>
        </p:txBody>
      </p:sp>
      <p:pic>
        <p:nvPicPr>
          <p:cNvPr id="6" name="Content Placeholder 5">
            <a:extLst>
              <a:ext uri="{FF2B5EF4-FFF2-40B4-BE49-F238E27FC236}">
                <a16:creationId xmlns:a16="http://schemas.microsoft.com/office/drawing/2014/main" id="{F750D092-059F-4F42-9B80-69CFDF9EA58B}"/>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969418" y="1748121"/>
            <a:ext cx="3205163" cy="3205163"/>
          </a:xfrm>
        </p:spPr>
      </p:pic>
    </p:spTree>
    <p:extLst>
      <p:ext uri="{BB962C8B-B14F-4D97-AF65-F5344CB8AC3E}">
        <p14:creationId xmlns:p14="http://schemas.microsoft.com/office/powerpoint/2010/main" val="394514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Contact Page</a:t>
            </a:r>
          </a:p>
        </p:txBody>
      </p:sp>
      <p:sp>
        <p:nvSpPr>
          <p:cNvPr id="3" name="Content Placeholder 2"/>
          <p:cNvSpPr>
            <a:spLocks noGrp="1"/>
          </p:cNvSpPr>
          <p:nvPr>
            <p:ph type="body" sz="quarter" idx="13"/>
          </p:nvPr>
        </p:nvSpPr>
        <p:spPr>
          <a:prstGeom prst="rect">
            <a:avLst/>
          </a:prstGeom>
        </p:spPr>
        <p:txBody>
          <a:bodyPr/>
          <a:lstStyle/>
          <a:p>
            <a:r>
              <a:rPr lang="en-US" dirty="0">
                <a:solidFill>
                  <a:srgbClr val="18284B"/>
                </a:solidFill>
              </a:rPr>
              <a:t>Feel free to contact our office with questions or comments.</a:t>
            </a:r>
          </a:p>
          <a:p>
            <a:r>
              <a:rPr lang="en-US" dirty="0"/>
              <a:t>		</a:t>
            </a:r>
            <a:r>
              <a:rPr lang="en-US" sz="2400" dirty="0"/>
              <a:t>Primary Staff:		</a:t>
            </a:r>
            <a:r>
              <a:rPr lang="en-US" sz="2400" b="0" dirty="0"/>
              <a:t>Cherie L. Freed</a:t>
            </a:r>
          </a:p>
          <a:p>
            <a:r>
              <a:rPr lang="en-US" sz="2400" b="0" dirty="0"/>
              <a:t>					Western Regional Director</a:t>
            </a:r>
          </a:p>
          <a:p>
            <a:r>
              <a:rPr lang="en-US" sz="2400" b="0" dirty="0"/>
              <a:t>					cfreed@ncua.gov</a:t>
            </a:r>
          </a:p>
          <a:p>
            <a:endParaRPr lang="en-US" sz="2400" dirty="0"/>
          </a:p>
          <a:p>
            <a:r>
              <a:rPr lang="en-US" sz="2400" dirty="0"/>
              <a:t>		Office Phone:		602-302-6000</a:t>
            </a:r>
          </a:p>
          <a:p>
            <a:endParaRPr lang="en-US" dirty="0"/>
          </a:p>
        </p:txBody>
      </p:sp>
      <p:sp>
        <p:nvSpPr>
          <p:cNvPr id="4" name="Footer Placeholder 3"/>
          <p:cNvSpPr>
            <a:spLocks noGrp="1"/>
          </p:cNvSpPr>
          <p:nvPr>
            <p:ph type="ftr" sz="quarter" idx="11"/>
          </p:nvPr>
        </p:nvSpPr>
        <p:spPr/>
        <p:txBody>
          <a:bodyPr/>
          <a:lstStyle/>
          <a:p>
            <a:endParaRPr lang="en-US" sz="1200" dirty="0"/>
          </a:p>
        </p:txBody>
      </p:sp>
      <p:sp>
        <p:nvSpPr>
          <p:cNvPr id="5" name="Slide Number Placeholder 4"/>
          <p:cNvSpPr>
            <a:spLocks noGrp="1"/>
          </p:cNvSpPr>
          <p:nvPr>
            <p:ph type="sldNum" sz="quarter" idx="12"/>
          </p:nvPr>
        </p:nvSpPr>
        <p:spPr/>
        <p:txBody>
          <a:bodyPr/>
          <a:lstStyle/>
          <a:p>
            <a:fld id="{9E7C3A75-AEB5-40BB-845C-DDCD8E9B4C48}" type="slidenum">
              <a:rPr lang="en-US" smtClean="0"/>
              <a:t>17</a:t>
            </a:fld>
            <a:endParaRPr lang="en-US" dirty="0"/>
          </a:p>
        </p:txBody>
      </p:sp>
    </p:spTree>
    <p:extLst>
      <p:ext uri="{BB962C8B-B14F-4D97-AF65-F5344CB8AC3E}">
        <p14:creationId xmlns:p14="http://schemas.microsoft.com/office/powerpoint/2010/main" val="396749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2FF28-52A2-4946-9479-ADCA4556874C}"/>
              </a:ext>
            </a:extLst>
          </p:cNvPr>
          <p:cNvSpPr>
            <a:spLocks noGrp="1"/>
          </p:cNvSpPr>
          <p:nvPr>
            <p:ph type="title"/>
          </p:nvPr>
        </p:nvSpPr>
        <p:spPr/>
        <p:txBody>
          <a:bodyPr>
            <a:normAutofit fontScale="90000"/>
          </a:bodyPr>
          <a:lstStyle/>
          <a:p>
            <a:r>
              <a:rPr lang="en-US" dirty="0"/>
              <a:t>Credit Union Total Assets</a:t>
            </a:r>
          </a:p>
        </p:txBody>
      </p:sp>
      <p:sp>
        <p:nvSpPr>
          <p:cNvPr id="3" name="Footer Placeholder 2">
            <a:extLst>
              <a:ext uri="{FF2B5EF4-FFF2-40B4-BE49-F238E27FC236}">
                <a16:creationId xmlns:a16="http://schemas.microsoft.com/office/drawing/2014/main" id="{12B9AAED-8A96-4DDC-BEAF-0A5AD181678C}"/>
              </a:ext>
            </a:extLst>
          </p:cNvPr>
          <p:cNvSpPr>
            <a:spLocks noGrp="1"/>
          </p:cNvSpPr>
          <p:nvPr>
            <p:ph type="ftr" sz="quarter" idx="11"/>
          </p:nvPr>
        </p:nvSpPr>
        <p:spPr/>
        <p:txBody>
          <a:bodyPr/>
          <a:lstStyle/>
          <a:p>
            <a:endParaRPr lang="en-US" sz="1400" dirty="0"/>
          </a:p>
        </p:txBody>
      </p:sp>
      <p:sp>
        <p:nvSpPr>
          <p:cNvPr id="4" name="Slide Number Placeholder 3">
            <a:extLst>
              <a:ext uri="{FF2B5EF4-FFF2-40B4-BE49-F238E27FC236}">
                <a16:creationId xmlns:a16="http://schemas.microsoft.com/office/drawing/2014/main" id="{888986C7-4E0A-4582-B941-60E88C948E21}"/>
              </a:ext>
            </a:extLst>
          </p:cNvPr>
          <p:cNvSpPr>
            <a:spLocks noGrp="1"/>
          </p:cNvSpPr>
          <p:nvPr>
            <p:ph type="sldNum" sz="quarter" idx="12"/>
          </p:nvPr>
        </p:nvSpPr>
        <p:spPr/>
        <p:txBody>
          <a:bodyPr/>
          <a:lstStyle/>
          <a:p>
            <a:fld id="{9E7C3A75-AEB5-40BB-845C-DDCD8E9B4C48}" type="slidenum">
              <a:rPr lang="en-US" smtClean="0"/>
              <a:t>2</a:t>
            </a:fld>
            <a:endParaRPr lang="en-US" dirty="0"/>
          </a:p>
        </p:txBody>
      </p:sp>
      <p:graphicFrame>
        <p:nvGraphicFramePr>
          <p:cNvPr id="6" name="Content Placeholder 5">
            <a:extLst>
              <a:ext uri="{FF2B5EF4-FFF2-40B4-BE49-F238E27FC236}">
                <a16:creationId xmlns:a16="http://schemas.microsoft.com/office/drawing/2014/main" id="{EE49B9E2-4F67-49F1-AB67-EA31F292F974}"/>
              </a:ext>
            </a:extLst>
          </p:cNvPr>
          <p:cNvGraphicFramePr>
            <a:graphicFrameLocks noGrp="1"/>
          </p:cNvGraphicFramePr>
          <p:nvPr>
            <p:ph sz="quarter" idx="13"/>
            <p:extLst>
              <p:ext uri="{D42A27DB-BD31-4B8C-83A1-F6EECF244321}">
                <p14:modId xmlns:p14="http://schemas.microsoft.com/office/powerpoint/2010/main" val="102456512"/>
              </p:ext>
            </p:extLst>
          </p:nvPr>
        </p:nvGraphicFramePr>
        <p:xfrm>
          <a:off x="152400" y="914400"/>
          <a:ext cx="88392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36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649684"/>
          </a:xfrm>
        </p:spPr>
        <p:txBody>
          <a:bodyPr>
            <a:normAutofit fontScale="90000"/>
          </a:bodyPr>
          <a:lstStyle/>
          <a:p>
            <a:pPr algn="ctr"/>
            <a:r>
              <a:rPr lang="en-US" dirty="0">
                <a:latin typeface="+mn-lt"/>
              </a:rPr>
              <a:t>More Members - Fewer Credit Unions</a:t>
            </a:r>
          </a:p>
        </p:txBody>
      </p:sp>
      <p:sp>
        <p:nvSpPr>
          <p:cNvPr id="3" name="Slide Number Placeholder 2"/>
          <p:cNvSpPr>
            <a:spLocks noGrp="1"/>
          </p:cNvSpPr>
          <p:nvPr>
            <p:ph type="sldNum" sz="quarter" idx="12"/>
          </p:nvPr>
        </p:nvSpPr>
        <p:spPr/>
        <p:txBody>
          <a:bodyPr/>
          <a:lstStyle/>
          <a:p>
            <a:fld id="{2459D5FC-57E8-48BE-8E7F-FC9C056F171C}" type="slidenum">
              <a:rPr lang="en-US" smtClean="0"/>
              <a:t>3</a:t>
            </a:fld>
            <a:endParaRPr lang="en-US"/>
          </a:p>
        </p:txBody>
      </p:sp>
      <p:graphicFrame>
        <p:nvGraphicFramePr>
          <p:cNvPr id="8" name="Chart 7"/>
          <p:cNvGraphicFramePr/>
          <p:nvPr/>
        </p:nvGraphicFramePr>
        <p:xfrm>
          <a:off x="542093" y="1066800"/>
          <a:ext cx="8113636"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579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3196048-E1FD-451D-9D0C-7E1E1E0AE772}"/>
              </a:ext>
            </a:extLst>
          </p:cNvPr>
          <p:cNvSpPr>
            <a:spLocks noGrp="1"/>
          </p:cNvSpPr>
          <p:nvPr>
            <p:ph type="ftr" sz="quarter" idx="11"/>
          </p:nvPr>
        </p:nvSpPr>
        <p:spPr/>
        <p:txBody>
          <a:bodyPr/>
          <a:lstStyle/>
          <a:p>
            <a:endParaRPr lang="en-US" sz="1400" dirty="0"/>
          </a:p>
        </p:txBody>
      </p:sp>
      <p:sp>
        <p:nvSpPr>
          <p:cNvPr id="4" name="Slide Number Placeholder 3">
            <a:extLst>
              <a:ext uri="{FF2B5EF4-FFF2-40B4-BE49-F238E27FC236}">
                <a16:creationId xmlns:a16="http://schemas.microsoft.com/office/drawing/2014/main" id="{BAE04D9A-8528-48EE-B335-2E0498DE90F9}"/>
              </a:ext>
            </a:extLst>
          </p:cNvPr>
          <p:cNvSpPr>
            <a:spLocks noGrp="1"/>
          </p:cNvSpPr>
          <p:nvPr>
            <p:ph type="sldNum" sz="quarter" idx="12"/>
          </p:nvPr>
        </p:nvSpPr>
        <p:spPr/>
        <p:txBody>
          <a:bodyPr/>
          <a:lstStyle/>
          <a:p>
            <a:fld id="{9E7C3A75-AEB5-40BB-845C-DDCD8E9B4C48}" type="slidenum">
              <a:rPr lang="en-US" smtClean="0"/>
              <a:t>4</a:t>
            </a:fld>
            <a:endParaRPr lang="en-US" dirty="0"/>
          </a:p>
        </p:txBody>
      </p:sp>
      <p:graphicFrame>
        <p:nvGraphicFramePr>
          <p:cNvPr id="8" name="Content Placeholder 7">
            <a:extLst>
              <a:ext uri="{FF2B5EF4-FFF2-40B4-BE49-F238E27FC236}">
                <a16:creationId xmlns:a16="http://schemas.microsoft.com/office/drawing/2014/main" id="{6BB3A299-0428-442E-8186-9F46D1B758DF}"/>
              </a:ext>
            </a:extLst>
          </p:cNvPr>
          <p:cNvGraphicFramePr>
            <a:graphicFrameLocks noGrp="1"/>
          </p:cNvGraphicFramePr>
          <p:nvPr>
            <p:ph sz="quarter" idx="13"/>
            <p:extLst>
              <p:ext uri="{D42A27DB-BD31-4B8C-83A1-F6EECF244321}">
                <p14:modId xmlns:p14="http://schemas.microsoft.com/office/powerpoint/2010/main" val="2174486297"/>
              </p:ext>
            </p:extLst>
          </p:nvPr>
        </p:nvGraphicFramePr>
        <p:xfrm>
          <a:off x="457200" y="12954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9">
            <a:extLst>
              <a:ext uri="{FF2B5EF4-FFF2-40B4-BE49-F238E27FC236}">
                <a16:creationId xmlns:a16="http://schemas.microsoft.com/office/drawing/2014/main" id="{4148DB91-41DB-4B39-B116-7EABD4BDB8BB}"/>
              </a:ext>
            </a:extLst>
          </p:cNvPr>
          <p:cNvSpPr>
            <a:spLocks noGrp="1"/>
          </p:cNvSpPr>
          <p:nvPr>
            <p:ph type="title"/>
          </p:nvPr>
        </p:nvSpPr>
        <p:spPr>
          <a:xfrm>
            <a:off x="457200" y="685800"/>
            <a:ext cx="8229600" cy="76200"/>
          </a:xfrm>
        </p:spPr>
        <p:txBody>
          <a:bodyPr>
            <a:normAutofit fontScale="90000"/>
          </a:bodyPr>
          <a:lstStyle/>
          <a:p>
            <a:r>
              <a:rPr lang="en-US" dirty="0"/>
              <a:t>Net Worth</a:t>
            </a:r>
            <a:br>
              <a:rPr lang="en-US" dirty="0"/>
            </a:br>
            <a:endParaRPr lang="en-US" dirty="0"/>
          </a:p>
        </p:txBody>
      </p:sp>
    </p:spTree>
    <p:extLst>
      <p:ext uri="{BB962C8B-B14F-4D97-AF65-F5344CB8AC3E}">
        <p14:creationId xmlns:p14="http://schemas.microsoft.com/office/powerpoint/2010/main" val="286990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EAD4-065E-456E-993C-3341BE7609BC}"/>
              </a:ext>
            </a:extLst>
          </p:cNvPr>
          <p:cNvSpPr>
            <a:spLocks noGrp="1"/>
          </p:cNvSpPr>
          <p:nvPr>
            <p:ph type="title"/>
          </p:nvPr>
        </p:nvSpPr>
        <p:spPr/>
        <p:txBody>
          <a:bodyPr>
            <a:normAutofit fontScale="90000"/>
          </a:bodyPr>
          <a:lstStyle/>
          <a:p>
            <a:r>
              <a:rPr lang="en-US" dirty="0"/>
              <a:t>Return on Average Assets</a:t>
            </a:r>
          </a:p>
        </p:txBody>
      </p:sp>
      <p:sp>
        <p:nvSpPr>
          <p:cNvPr id="3" name="Footer Placeholder 2">
            <a:extLst>
              <a:ext uri="{FF2B5EF4-FFF2-40B4-BE49-F238E27FC236}">
                <a16:creationId xmlns:a16="http://schemas.microsoft.com/office/drawing/2014/main" id="{1E7C3861-8E62-4EE2-935B-B34A2EFA9D9D}"/>
              </a:ext>
            </a:extLst>
          </p:cNvPr>
          <p:cNvSpPr>
            <a:spLocks noGrp="1"/>
          </p:cNvSpPr>
          <p:nvPr>
            <p:ph type="ftr" sz="quarter" idx="11"/>
          </p:nvPr>
        </p:nvSpPr>
        <p:spPr/>
        <p:txBody>
          <a:bodyPr/>
          <a:lstStyle/>
          <a:p>
            <a:endParaRPr lang="en-US" sz="1400" dirty="0"/>
          </a:p>
        </p:txBody>
      </p:sp>
      <p:sp>
        <p:nvSpPr>
          <p:cNvPr id="4" name="Slide Number Placeholder 3">
            <a:extLst>
              <a:ext uri="{FF2B5EF4-FFF2-40B4-BE49-F238E27FC236}">
                <a16:creationId xmlns:a16="http://schemas.microsoft.com/office/drawing/2014/main" id="{5C33470A-6526-442D-B947-B137D0F2752D}"/>
              </a:ext>
            </a:extLst>
          </p:cNvPr>
          <p:cNvSpPr>
            <a:spLocks noGrp="1"/>
          </p:cNvSpPr>
          <p:nvPr>
            <p:ph type="sldNum" sz="quarter" idx="12"/>
          </p:nvPr>
        </p:nvSpPr>
        <p:spPr/>
        <p:txBody>
          <a:bodyPr/>
          <a:lstStyle/>
          <a:p>
            <a:fld id="{9E7C3A75-AEB5-40BB-845C-DDCD8E9B4C48}" type="slidenum">
              <a:rPr lang="en-US" smtClean="0"/>
              <a:t>5</a:t>
            </a:fld>
            <a:endParaRPr lang="en-US" dirty="0"/>
          </a:p>
        </p:txBody>
      </p:sp>
      <p:graphicFrame>
        <p:nvGraphicFramePr>
          <p:cNvPr id="8" name="Content Placeholder 7">
            <a:extLst>
              <a:ext uri="{FF2B5EF4-FFF2-40B4-BE49-F238E27FC236}">
                <a16:creationId xmlns:a16="http://schemas.microsoft.com/office/drawing/2014/main" id="{A5BA1023-485F-4CCE-8E5F-4CDD82BCDA10}"/>
              </a:ext>
            </a:extLst>
          </p:cNvPr>
          <p:cNvGraphicFramePr>
            <a:graphicFrameLocks noGrp="1"/>
          </p:cNvGraphicFramePr>
          <p:nvPr>
            <p:ph sz="quarter" idx="13"/>
            <p:extLst>
              <p:ext uri="{D42A27DB-BD31-4B8C-83A1-F6EECF244321}">
                <p14:modId xmlns:p14="http://schemas.microsoft.com/office/powerpoint/2010/main" val="3290213104"/>
              </p:ext>
            </p:extLst>
          </p:nvPr>
        </p:nvGraphicFramePr>
        <p:xfrm>
          <a:off x="457200" y="1143000"/>
          <a:ext cx="82296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0967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528F-6027-42E1-96CE-FFB0E36ECFD7}"/>
              </a:ext>
            </a:extLst>
          </p:cNvPr>
          <p:cNvSpPr>
            <a:spLocks noGrp="1"/>
          </p:cNvSpPr>
          <p:nvPr>
            <p:ph type="title"/>
          </p:nvPr>
        </p:nvSpPr>
        <p:spPr/>
        <p:txBody>
          <a:bodyPr>
            <a:normAutofit fontScale="90000"/>
          </a:bodyPr>
          <a:lstStyle/>
          <a:p>
            <a:r>
              <a:rPr lang="en-US" dirty="0"/>
              <a:t>Emerging Risks?</a:t>
            </a:r>
          </a:p>
        </p:txBody>
      </p:sp>
      <p:sp>
        <p:nvSpPr>
          <p:cNvPr id="3" name="Footer Placeholder 2">
            <a:extLst>
              <a:ext uri="{FF2B5EF4-FFF2-40B4-BE49-F238E27FC236}">
                <a16:creationId xmlns:a16="http://schemas.microsoft.com/office/drawing/2014/main" id="{DE21BBB2-04CC-4733-8B8C-7C7CF75865C5}"/>
              </a:ext>
            </a:extLst>
          </p:cNvPr>
          <p:cNvSpPr>
            <a:spLocks noGrp="1"/>
          </p:cNvSpPr>
          <p:nvPr>
            <p:ph type="ftr" sz="quarter" idx="11"/>
          </p:nvPr>
        </p:nvSpPr>
        <p:spPr/>
        <p:txBody>
          <a:bodyPr/>
          <a:lstStyle/>
          <a:p>
            <a:endParaRPr lang="en-US" sz="1400" dirty="0"/>
          </a:p>
        </p:txBody>
      </p:sp>
      <p:sp>
        <p:nvSpPr>
          <p:cNvPr id="4" name="Slide Number Placeholder 3">
            <a:extLst>
              <a:ext uri="{FF2B5EF4-FFF2-40B4-BE49-F238E27FC236}">
                <a16:creationId xmlns:a16="http://schemas.microsoft.com/office/drawing/2014/main" id="{861067F0-601E-483A-897E-06FB53653EC2}"/>
              </a:ext>
            </a:extLst>
          </p:cNvPr>
          <p:cNvSpPr>
            <a:spLocks noGrp="1"/>
          </p:cNvSpPr>
          <p:nvPr>
            <p:ph type="sldNum" sz="quarter" idx="12"/>
          </p:nvPr>
        </p:nvSpPr>
        <p:spPr/>
        <p:txBody>
          <a:bodyPr/>
          <a:lstStyle/>
          <a:p>
            <a:fld id="{9E7C3A75-AEB5-40BB-845C-DDCD8E9B4C48}" type="slidenum">
              <a:rPr lang="en-US" smtClean="0"/>
              <a:t>6</a:t>
            </a:fld>
            <a:endParaRPr lang="en-US" dirty="0"/>
          </a:p>
        </p:txBody>
      </p:sp>
      <p:sp>
        <p:nvSpPr>
          <p:cNvPr id="5" name="Content Placeholder 4">
            <a:extLst>
              <a:ext uri="{FF2B5EF4-FFF2-40B4-BE49-F238E27FC236}">
                <a16:creationId xmlns:a16="http://schemas.microsoft.com/office/drawing/2014/main" id="{80616833-E811-4237-8560-202CAD21E777}"/>
              </a:ext>
            </a:extLst>
          </p:cNvPr>
          <p:cNvSpPr>
            <a:spLocks noGrp="1"/>
          </p:cNvSpPr>
          <p:nvPr>
            <p:ph sz="quarter" idx="13"/>
          </p:nvPr>
        </p:nvSpPr>
        <p:spPr/>
        <p:txBody>
          <a:bodyPr/>
          <a:lstStyle/>
          <a:p>
            <a:r>
              <a:rPr lang="en-US" dirty="0"/>
              <a:t>Credit Risk</a:t>
            </a:r>
          </a:p>
          <a:p>
            <a:r>
              <a:rPr lang="en-US" dirty="0"/>
              <a:t>Liquidity Risk</a:t>
            </a:r>
          </a:p>
          <a:p>
            <a:r>
              <a:rPr lang="en-US" dirty="0"/>
              <a:t>Operational Risk</a:t>
            </a:r>
          </a:p>
          <a:p>
            <a:r>
              <a:rPr lang="en-US" dirty="0"/>
              <a:t>Fraud Risk</a:t>
            </a:r>
          </a:p>
          <a:p>
            <a:r>
              <a:rPr lang="en-US" dirty="0"/>
              <a:t>Cyber Security</a:t>
            </a:r>
          </a:p>
          <a:p>
            <a:r>
              <a:rPr lang="en-US" dirty="0"/>
              <a:t>Human Capital</a:t>
            </a:r>
          </a:p>
        </p:txBody>
      </p:sp>
    </p:spTree>
    <p:extLst>
      <p:ext uri="{BB962C8B-B14F-4D97-AF65-F5344CB8AC3E}">
        <p14:creationId xmlns:p14="http://schemas.microsoft.com/office/powerpoint/2010/main" val="185259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Keeps the RD Up at Night?</a:t>
            </a:r>
          </a:p>
        </p:txBody>
      </p:sp>
      <p:sp>
        <p:nvSpPr>
          <p:cNvPr id="6" name="Content Placeholder 5"/>
          <p:cNvSpPr>
            <a:spLocks noGrp="1"/>
          </p:cNvSpPr>
          <p:nvPr>
            <p:ph sz="half" idx="1"/>
          </p:nvPr>
        </p:nvSpPr>
        <p:spPr>
          <a:xfrm>
            <a:off x="428348" y="1066800"/>
            <a:ext cx="4038600" cy="4754563"/>
          </a:xfrm>
        </p:spPr>
        <p:txBody>
          <a:bodyPr/>
          <a:lstStyle/>
          <a:p>
            <a:pPr marL="0" indent="0" algn="ctr">
              <a:buNone/>
            </a:pPr>
            <a:r>
              <a:rPr lang="en-US" dirty="0">
                <a:solidFill>
                  <a:srgbClr val="18284B"/>
                </a:solidFill>
              </a:rPr>
              <a:t>November 2019</a:t>
            </a:r>
          </a:p>
          <a:p>
            <a:r>
              <a:rPr lang="en-US" dirty="0"/>
              <a:t>Hijacking</a:t>
            </a:r>
          </a:p>
          <a:p>
            <a:r>
              <a:rPr lang="en-US" dirty="0"/>
              <a:t>Short Memories </a:t>
            </a:r>
          </a:p>
          <a:p>
            <a:r>
              <a:rPr lang="en-US" dirty="0"/>
              <a:t>Single Concentrations</a:t>
            </a:r>
          </a:p>
          <a:p>
            <a:r>
              <a:rPr lang="en-US" dirty="0"/>
              <a:t>Long-Term Negative Earnings</a:t>
            </a:r>
          </a:p>
          <a:p>
            <a:r>
              <a:rPr lang="en-US" dirty="0"/>
              <a:t>Fraud (Internal / External)</a:t>
            </a:r>
          </a:p>
          <a:p>
            <a:r>
              <a:rPr lang="en-US" dirty="0"/>
              <a:t>Cyber Security</a:t>
            </a:r>
          </a:p>
        </p:txBody>
      </p:sp>
      <p:sp>
        <p:nvSpPr>
          <p:cNvPr id="7" name="Content Placeholder 6"/>
          <p:cNvSpPr>
            <a:spLocks noGrp="1"/>
          </p:cNvSpPr>
          <p:nvPr>
            <p:ph sz="half" idx="2"/>
          </p:nvPr>
        </p:nvSpPr>
        <p:spPr>
          <a:xfrm>
            <a:off x="4466948" y="838200"/>
            <a:ext cx="4600852" cy="5181600"/>
          </a:xfrm>
        </p:spPr>
        <p:txBody>
          <a:bodyPr/>
          <a:lstStyle/>
          <a:p>
            <a:pPr marL="0" indent="0" algn="ctr">
              <a:buNone/>
            </a:pPr>
            <a:r>
              <a:rPr lang="en-US" dirty="0">
                <a:solidFill>
                  <a:srgbClr val="18284B"/>
                </a:solidFill>
              </a:rPr>
              <a:t>January 2024</a:t>
            </a:r>
          </a:p>
          <a:p>
            <a:r>
              <a:rPr lang="en-US" sz="2600" dirty="0"/>
              <a:t>RE/Commercial Uncertainty</a:t>
            </a:r>
          </a:p>
          <a:p>
            <a:r>
              <a:rPr lang="en-US" sz="2600" dirty="0"/>
              <a:t>Short Memories</a:t>
            </a:r>
          </a:p>
          <a:p>
            <a:r>
              <a:rPr lang="en-US" sz="2600" dirty="0"/>
              <a:t>Fraud (Internal / External)</a:t>
            </a:r>
          </a:p>
          <a:p>
            <a:r>
              <a:rPr lang="en-US" sz="2600" dirty="0"/>
              <a:t>Cyber Security</a:t>
            </a:r>
          </a:p>
          <a:p>
            <a:r>
              <a:rPr lang="en-US" sz="2600" dirty="0"/>
              <a:t>Auto Lending</a:t>
            </a:r>
          </a:p>
          <a:p>
            <a:r>
              <a:rPr lang="en-US" sz="2600" dirty="0"/>
              <a:t>NIM (Chasing Yields)</a:t>
            </a:r>
          </a:p>
          <a:p>
            <a:r>
              <a:rPr lang="en-US" sz="2600" dirty="0"/>
              <a:t>Too Much of a Good Thing</a:t>
            </a:r>
          </a:p>
          <a:p>
            <a:r>
              <a:rPr lang="en-US" sz="2600" dirty="0"/>
              <a:t>Single Concentrations</a:t>
            </a:r>
          </a:p>
          <a:p>
            <a:r>
              <a:rPr lang="en-US" sz="2600" dirty="0"/>
              <a:t>Long-Term Negative Earnings</a:t>
            </a:r>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7C3A75-AEB5-40BB-845C-DDCD8E9B4C48}" type="slidenum">
              <a:rPr lang="en-US" smtClean="0"/>
              <a:t>7</a:t>
            </a:fld>
            <a:endParaRPr lang="en-US" dirty="0"/>
          </a:p>
        </p:txBody>
      </p:sp>
    </p:spTree>
    <p:extLst>
      <p:ext uri="{BB962C8B-B14F-4D97-AF65-F5344CB8AC3E}">
        <p14:creationId xmlns:p14="http://schemas.microsoft.com/office/powerpoint/2010/main" val="2236933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8BF2F-647F-DC79-3B63-7B16A051E499}"/>
              </a:ext>
            </a:extLst>
          </p:cNvPr>
          <p:cNvSpPr>
            <a:spLocks noGrp="1"/>
          </p:cNvSpPr>
          <p:nvPr>
            <p:ph type="title"/>
          </p:nvPr>
        </p:nvSpPr>
        <p:spPr/>
        <p:txBody>
          <a:bodyPr>
            <a:normAutofit fontScale="90000"/>
          </a:bodyPr>
          <a:lstStyle/>
          <a:p>
            <a:r>
              <a:rPr lang="en-US" dirty="0"/>
              <a:t>Uncertainty and Headwinds</a:t>
            </a:r>
          </a:p>
        </p:txBody>
      </p:sp>
      <p:sp>
        <p:nvSpPr>
          <p:cNvPr id="4" name="Slide Number Placeholder 3">
            <a:extLst>
              <a:ext uri="{FF2B5EF4-FFF2-40B4-BE49-F238E27FC236}">
                <a16:creationId xmlns:a16="http://schemas.microsoft.com/office/drawing/2014/main" id="{C838DC77-A744-A02B-CBE1-C4928D470B02}"/>
              </a:ext>
            </a:extLst>
          </p:cNvPr>
          <p:cNvSpPr>
            <a:spLocks noGrp="1"/>
          </p:cNvSpPr>
          <p:nvPr>
            <p:ph type="sldNum" sz="quarter" idx="12"/>
          </p:nvPr>
        </p:nvSpPr>
        <p:spPr/>
        <p:txBody>
          <a:bodyPr/>
          <a:lstStyle/>
          <a:p>
            <a:fld id="{9E7C3A75-AEB5-40BB-845C-DDCD8E9B4C48}" type="slidenum">
              <a:rPr lang="en-US" smtClean="0"/>
              <a:t>8</a:t>
            </a:fld>
            <a:endParaRPr lang="en-US" dirty="0"/>
          </a:p>
        </p:txBody>
      </p:sp>
      <p:pic>
        <p:nvPicPr>
          <p:cNvPr id="7" name="Content Placeholder 6">
            <a:extLst>
              <a:ext uri="{FF2B5EF4-FFF2-40B4-BE49-F238E27FC236}">
                <a16:creationId xmlns:a16="http://schemas.microsoft.com/office/drawing/2014/main" id="{28C25E78-0BF7-1BCC-38BD-41B95B4FDE88}"/>
              </a:ext>
            </a:extLst>
          </p:cNvPr>
          <p:cNvPicPr>
            <a:picLocks noGrp="1" noChangeAspect="1"/>
          </p:cNvPicPr>
          <p:nvPr>
            <p:ph sz="quarter" idx="13"/>
          </p:nvPr>
        </p:nvPicPr>
        <p:blipFill>
          <a:blip r:embed="rId2"/>
          <a:stretch>
            <a:fillRect/>
          </a:stretch>
        </p:blipFill>
        <p:spPr>
          <a:xfrm>
            <a:off x="387172" y="990600"/>
            <a:ext cx="8604428" cy="5094892"/>
          </a:xfrm>
        </p:spPr>
      </p:pic>
    </p:spTree>
    <p:extLst>
      <p:ext uri="{BB962C8B-B14F-4D97-AF65-F5344CB8AC3E}">
        <p14:creationId xmlns:p14="http://schemas.microsoft.com/office/powerpoint/2010/main" val="19364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75B3-50AB-A0FB-AA89-D2F8987ECCBD}"/>
              </a:ext>
            </a:extLst>
          </p:cNvPr>
          <p:cNvSpPr>
            <a:spLocks noGrp="1"/>
          </p:cNvSpPr>
          <p:nvPr>
            <p:ph type="title"/>
          </p:nvPr>
        </p:nvSpPr>
        <p:spPr/>
        <p:txBody>
          <a:bodyPr>
            <a:normAutofit fontScale="90000"/>
          </a:bodyPr>
          <a:lstStyle/>
          <a:p>
            <a:r>
              <a:rPr lang="en-US" dirty="0"/>
              <a:t>Managing Liquidity Risk</a:t>
            </a:r>
          </a:p>
        </p:txBody>
      </p:sp>
      <p:sp>
        <p:nvSpPr>
          <p:cNvPr id="4" name="Slide Number Placeholder 3">
            <a:extLst>
              <a:ext uri="{FF2B5EF4-FFF2-40B4-BE49-F238E27FC236}">
                <a16:creationId xmlns:a16="http://schemas.microsoft.com/office/drawing/2014/main" id="{09775D5A-A09E-8476-9A91-3446CFDDF91C}"/>
              </a:ext>
            </a:extLst>
          </p:cNvPr>
          <p:cNvSpPr>
            <a:spLocks noGrp="1"/>
          </p:cNvSpPr>
          <p:nvPr>
            <p:ph type="sldNum" sz="quarter" idx="12"/>
          </p:nvPr>
        </p:nvSpPr>
        <p:spPr/>
        <p:txBody>
          <a:bodyPr/>
          <a:lstStyle/>
          <a:p>
            <a:fld id="{9E7C3A75-AEB5-40BB-845C-DDCD8E9B4C48}" type="slidenum">
              <a:rPr lang="en-US" smtClean="0"/>
              <a:t>9</a:t>
            </a:fld>
            <a:endParaRPr lang="en-US" dirty="0"/>
          </a:p>
        </p:txBody>
      </p:sp>
      <p:sp>
        <p:nvSpPr>
          <p:cNvPr id="5" name="Content Placeholder 4">
            <a:extLst>
              <a:ext uri="{FF2B5EF4-FFF2-40B4-BE49-F238E27FC236}">
                <a16:creationId xmlns:a16="http://schemas.microsoft.com/office/drawing/2014/main" id="{6FF3FD84-2731-9E8D-36FD-232E7D15B15F}"/>
              </a:ext>
            </a:extLst>
          </p:cNvPr>
          <p:cNvSpPr>
            <a:spLocks noGrp="1"/>
          </p:cNvSpPr>
          <p:nvPr>
            <p:ph sz="quarter" idx="13"/>
          </p:nvPr>
        </p:nvSpPr>
        <p:spPr>
          <a:xfrm>
            <a:off x="228600" y="762000"/>
            <a:ext cx="8839200" cy="5105400"/>
          </a:xfrm>
        </p:spPr>
        <p:txBody>
          <a:bodyPr/>
          <a:lstStyle/>
          <a:p>
            <a:r>
              <a:rPr lang="en-US" sz="2400" b="0" i="0" u="none" strike="noStrike" baseline="0" dirty="0">
                <a:latin typeface="Calibri" panose="020F0502020204030204" pitchFamily="34" charset="0"/>
              </a:rPr>
              <a:t>Contingent Funding Plans (CFPs) are king!</a:t>
            </a:r>
          </a:p>
          <a:p>
            <a:pPr marR="6610" lvl="1"/>
            <a:r>
              <a:rPr lang="en-US" sz="2200" b="0" i="0" u="none" strike="noStrike" baseline="0" dirty="0">
                <a:latin typeface="Calibri" panose="020F0502020204030204" pitchFamily="34" charset="0"/>
              </a:rPr>
              <a:t>Credit unions should justify their assumptions given the current market volatility and uncertainty – </a:t>
            </a:r>
            <a:r>
              <a:rPr lang="en-US" sz="2200" b="1" i="1" u="none" strike="noStrike" baseline="0" dirty="0">
                <a:latin typeface="Calibri" panose="020F0502020204030204" pitchFamily="34" charset="0"/>
              </a:rPr>
              <a:t>not examiners</a:t>
            </a:r>
          </a:p>
          <a:p>
            <a:pPr marR="11560" lvl="1"/>
            <a:r>
              <a:rPr lang="en-US" sz="2200" b="0" i="0" u="none" strike="noStrike" baseline="0" dirty="0">
                <a:latin typeface="Calibri" panose="020F0502020204030204" pitchFamily="34" charset="0"/>
              </a:rPr>
              <a:t>Assessment of borrowing lines and contingent liquidity facilities in changing financial conditions</a:t>
            </a:r>
          </a:p>
          <a:p>
            <a:pPr marR="1170" lvl="1"/>
            <a:r>
              <a:rPr lang="en-US" sz="2200" b="0" i="0" u="none" strike="noStrike" baseline="0" dirty="0">
                <a:latin typeface="Calibri" panose="020F0502020204030204" pitchFamily="34" charset="0"/>
              </a:rPr>
              <a:t>Cashflow forecasting using risk-based scenarios including, at a minimum high-for-long interest rate scenarios</a:t>
            </a:r>
          </a:p>
          <a:p>
            <a:r>
              <a:rPr lang="en-US" sz="2400" b="0" i="0" u="none" strike="noStrike" baseline="0" dirty="0">
                <a:latin typeface="Calibri" panose="020F0502020204030204" pitchFamily="34" charset="0"/>
              </a:rPr>
              <a:t>Generally speaking</a:t>
            </a:r>
          </a:p>
          <a:p>
            <a:pPr lvl="1"/>
            <a:r>
              <a:rPr lang="en-US" sz="2200" b="0" i="0" u="none" strike="noStrike" baseline="0" dirty="0">
                <a:latin typeface="Calibri" panose="020F0502020204030204" pitchFamily="34" charset="0"/>
              </a:rPr>
              <a:t>Liquidity risks are clearly elevated</a:t>
            </a:r>
          </a:p>
          <a:p>
            <a:pPr lvl="1"/>
            <a:r>
              <a:rPr lang="en-US" sz="2200" b="0" i="0" u="none" strike="noStrike" baseline="0" dirty="0">
                <a:latin typeface="Calibri" panose="020F0502020204030204" pitchFamily="34" charset="0"/>
              </a:rPr>
              <a:t>Deposit flight risk is a real thing</a:t>
            </a:r>
          </a:p>
          <a:p>
            <a:pPr lvl="1"/>
            <a:r>
              <a:rPr lang="en-US" sz="2200" b="0" i="0" u="none" strike="noStrike" baseline="0" dirty="0">
                <a:latin typeface="Calibri" panose="020F0502020204030204" pitchFamily="34" charset="0"/>
              </a:rPr>
              <a:t>Deposit retention can be costly when using CD specials</a:t>
            </a:r>
          </a:p>
          <a:p>
            <a:pPr lvl="1"/>
            <a:r>
              <a:rPr lang="en-US" sz="2200" b="0" i="0" u="none" strike="noStrike" baseline="0" dirty="0">
                <a:latin typeface="Calibri" panose="020F0502020204030204" pitchFamily="34" charset="0"/>
              </a:rPr>
              <a:t>Borrowings can be your friend (defense and duration offset)</a:t>
            </a:r>
          </a:p>
          <a:p>
            <a:pPr lvl="1"/>
            <a:r>
              <a:rPr lang="en-US" sz="2200" b="0" i="0" u="none" strike="noStrike" baseline="0" dirty="0">
                <a:latin typeface="Calibri" panose="020F0502020204030204" pitchFamily="34" charset="0"/>
              </a:rPr>
              <a:t>Watch for the evolving credit deterioration</a:t>
            </a:r>
          </a:p>
          <a:p>
            <a:endParaRPr lang="en-US" dirty="0"/>
          </a:p>
        </p:txBody>
      </p:sp>
    </p:spTree>
    <p:extLst>
      <p:ext uri="{BB962C8B-B14F-4D97-AF65-F5344CB8AC3E}">
        <p14:creationId xmlns:p14="http://schemas.microsoft.com/office/powerpoint/2010/main" val="1923639544"/>
      </p:ext>
    </p:extLst>
  </p:cSld>
  <p:clrMapOvr>
    <a:masterClrMapping/>
  </p:clrMapOvr>
</p:sld>
</file>

<file path=ppt/theme/theme1.xml><?xml version="1.0" encoding="utf-8"?>
<a:theme xmlns:a="http://schemas.openxmlformats.org/drawingml/2006/main" name="NCU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CUA PowerPoint Template 4x3 Standard Screen.potx" id="{7F170AB5-3B44-47B0-9B8F-DC32F468FF51}" vid="{A6F8C581-676D-4F1C-8A02-84B8E94D62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382AD7F1D02E459FACC61386968D77" ma:contentTypeVersion="0" ma:contentTypeDescription="Create a new document." ma:contentTypeScope="" ma:versionID="684361402766b9f170a334347117c42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6ECFA4-EB51-41B4-90CC-28EDBA22CA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6049EFA-2BE6-4090-BDD9-3D1CA30B7B7A}">
  <ds:schemaRefs>
    <ds:schemaRef ds:uri="http://schemas.microsoft.com/sharepoint/v3/contenttype/forms"/>
  </ds:schemaRefs>
</ds:datastoreItem>
</file>

<file path=customXml/itemProps3.xml><?xml version="1.0" encoding="utf-8"?>
<ds:datastoreItem xmlns:ds="http://schemas.openxmlformats.org/officeDocument/2006/customXml" ds:itemID="{CFA2839E-5A09-4058-A780-B1C77EEFA540}">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NCUA PowerPoint Template 4x3 Standard Screen 508</Template>
  <TotalTime>3019</TotalTime>
  <Words>629</Words>
  <Application>Microsoft Office PowerPoint</Application>
  <PresentationFormat>On-screen Show (4:3)</PresentationFormat>
  <Paragraphs>132</Paragraphs>
  <Slides>17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vt:lpstr>
      <vt:lpstr>Palatino Linotype</vt:lpstr>
      <vt:lpstr>Wingdings</vt:lpstr>
      <vt:lpstr>NCUA Template</vt:lpstr>
      <vt:lpstr>NCUA Update</vt:lpstr>
      <vt:lpstr>Credit Union Total Assets</vt:lpstr>
      <vt:lpstr>More Members - Fewer Credit Unions</vt:lpstr>
      <vt:lpstr>Net Worth </vt:lpstr>
      <vt:lpstr>Return on Average Assets</vt:lpstr>
      <vt:lpstr>Emerging Risks?</vt:lpstr>
      <vt:lpstr>What Keeps the RD Up at Night?</vt:lpstr>
      <vt:lpstr>Uncertainty and Headwinds</vt:lpstr>
      <vt:lpstr>Managing Liquidity Risk</vt:lpstr>
      <vt:lpstr>Credit Risk</vt:lpstr>
      <vt:lpstr>Cyber Threats</vt:lpstr>
      <vt:lpstr>Cyber Security – What Can You Do?</vt:lpstr>
      <vt:lpstr>Operational Risks – Fraud Hot Spots</vt:lpstr>
      <vt:lpstr>Best Practices</vt:lpstr>
      <vt:lpstr>Other Topics</vt:lpstr>
      <vt:lpstr>Questions</vt:lpstr>
      <vt:lpstr>Office Contact Page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PACA’s ITPC Requests</dc:title>
  <dc:subject>National Credit Union Administration</dc:subject>
  <dc:creator>E&amp;I</dc:creator>
  <cp:keywords>National Credit Union Administration</cp:keywords>
  <cp:lastModifiedBy>George McDonald</cp:lastModifiedBy>
  <cp:revision>112</cp:revision>
  <cp:lastPrinted>2022-10-28T14:27:22Z</cp:lastPrinted>
  <dcterms:created xsi:type="dcterms:W3CDTF">2022-06-29T15:56:10Z</dcterms:created>
  <dcterms:modified xsi:type="dcterms:W3CDTF">2024-01-23T16:59:20Z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0x010100AB382AD7F1D02E459FACC61386968D77</vt:lpwstr>
  </property>
</Properties>
</file>