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sldIdLst>
    <p:sldId id="259" r:id="rId5"/>
    <p:sldId id="264" r:id="rId6"/>
    <p:sldId id="262" r:id="rId7"/>
    <p:sldId id="263" r:id="rId8"/>
    <p:sldId id="261"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2649"/>
    <a:srgbClr val="F7E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69A2F-651F-5634-8785-839B02DA5B7D}" v="408" dt="2024-01-09T18:01:30.623"/>
    <p1510:client id="{0A61DE48-3EC7-4F86-A24C-F31CF3AF1B3C}" v="182" dt="2024-01-09T17:23:52.188"/>
    <p1510:client id="{309B955C-7153-A57D-6963-703881AC08EF}" v="717" dt="2024-01-09T21:55:46.961"/>
    <p1510:client id="{50D90128-1269-F0C6-537B-6203BBEA4EDC}" v="3" dt="2024-01-10T16:56:00.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0" autoAdjust="0"/>
    <p:restoredTop sz="91041" autoAdjust="0"/>
  </p:normalViewPr>
  <p:slideViewPr>
    <p:cSldViewPr snapToGrid="0">
      <p:cViewPr varScale="1">
        <p:scale>
          <a:sx n="101" d="100"/>
          <a:sy n="101" d="100"/>
        </p:scale>
        <p:origin x="173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34264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EB055-0DEE-814F-9715-B49340ADB67F}"/>
              </a:ext>
            </a:extLst>
          </p:cNvPr>
          <p:cNvPicPr>
            <a:picLocks noChangeAspect="1"/>
          </p:cNvPicPr>
          <p:nvPr userDrawn="1"/>
        </p:nvPicPr>
        <p:blipFill>
          <a:blip r:embed="rId2"/>
          <a:stretch>
            <a:fillRect/>
          </a:stretch>
        </p:blipFill>
        <p:spPr>
          <a:xfrm>
            <a:off x="7449561" y="2913280"/>
            <a:ext cx="7322591" cy="6858000"/>
          </a:xfrm>
          <a:prstGeom prst="rect">
            <a:avLst/>
          </a:prstGeom>
        </p:spPr>
      </p:pic>
      <p:sp>
        <p:nvSpPr>
          <p:cNvPr id="4" name="Title 1">
            <a:extLst>
              <a:ext uri="{FF2B5EF4-FFF2-40B4-BE49-F238E27FC236}">
                <a16:creationId xmlns:a16="http://schemas.microsoft.com/office/drawing/2014/main" id="{7985CE5A-5F5E-6241-8C24-6449FFC1BE16}"/>
              </a:ext>
            </a:extLst>
          </p:cNvPr>
          <p:cNvSpPr>
            <a:spLocks noGrp="1"/>
          </p:cNvSpPr>
          <p:nvPr>
            <p:ph type="ctrTitle"/>
          </p:nvPr>
        </p:nvSpPr>
        <p:spPr>
          <a:xfrm>
            <a:off x="1311965" y="1222513"/>
            <a:ext cx="9356035" cy="2287451"/>
          </a:xfrm>
        </p:spPr>
        <p:txBody>
          <a:bodyPr anchor="b">
            <a:noAutofit/>
          </a:bodyPr>
          <a:lstStyle>
            <a:lvl1pPr algn="l">
              <a:defRPr sz="3600">
                <a:solidFill>
                  <a:srgbClr val="F7EDE4"/>
                </a:solidFill>
                <a:latin typeface="Georgia" panose="02040502050405020303" pitchFamily="18" charset="0"/>
              </a:defRPr>
            </a:lvl1pPr>
          </a:lstStyle>
          <a:p>
            <a:r>
              <a:rPr lang="en-US"/>
              <a:t>Click to edit Master title style</a:t>
            </a:r>
          </a:p>
        </p:txBody>
      </p:sp>
      <p:sp>
        <p:nvSpPr>
          <p:cNvPr id="5" name="Subtitle 2">
            <a:extLst>
              <a:ext uri="{FF2B5EF4-FFF2-40B4-BE49-F238E27FC236}">
                <a16:creationId xmlns:a16="http://schemas.microsoft.com/office/drawing/2014/main" id="{205FC580-0638-0545-95FA-01B62CFB2386}"/>
              </a:ext>
            </a:extLst>
          </p:cNvPr>
          <p:cNvSpPr>
            <a:spLocks noGrp="1"/>
          </p:cNvSpPr>
          <p:nvPr>
            <p:ph type="subTitle" idx="1"/>
          </p:nvPr>
        </p:nvSpPr>
        <p:spPr>
          <a:xfrm>
            <a:off x="1311966" y="3933569"/>
            <a:ext cx="9356033" cy="574932"/>
          </a:xfrm>
        </p:spPr>
        <p:txBody>
          <a:bodyPr>
            <a:noAutofit/>
          </a:bodyPr>
          <a:lstStyle>
            <a:lvl1pPr marL="0" indent="0" algn="l">
              <a:buNone/>
              <a:defRPr sz="2000" b="0" i="0">
                <a:solidFill>
                  <a:srgbClr val="F7EDE4"/>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20">
            <a:extLst>
              <a:ext uri="{FF2B5EF4-FFF2-40B4-BE49-F238E27FC236}">
                <a16:creationId xmlns:a16="http://schemas.microsoft.com/office/drawing/2014/main" id="{624386E0-AF5D-C349-9538-8D2E27DA19EF}"/>
              </a:ext>
            </a:extLst>
          </p:cNvPr>
          <p:cNvSpPr>
            <a:spLocks noGrp="1"/>
          </p:cNvSpPr>
          <p:nvPr>
            <p:ph type="body" sz="quarter" idx="12" hasCustomPrompt="1"/>
          </p:nvPr>
        </p:nvSpPr>
        <p:spPr>
          <a:xfrm>
            <a:off x="1311965" y="5411972"/>
            <a:ext cx="7026705" cy="323665"/>
          </a:xfrm>
        </p:spPr>
        <p:txBody>
          <a:bodyPr anchor="ctr">
            <a:noAutofit/>
          </a:bodyPr>
          <a:lstStyle>
            <a:lvl1pPr>
              <a:buFontTx/>
              <a:buNone/>
              <a:defRPr sz="1400">
                <a:solidFill>
                  <a:srgbClr val="F7EDE4"/>
                </a:solidFill>
                <a:latin typeface="Arial" panose="020B0604020202020204" pitchFamily="34" charset="0"/>
                <a:cs typeface="Arial" panose="020B0604020202020204" pitchFamily="34" charset="0"/>
              </a:defRPr>
            </a:lvl1pPr>
          </a:lstStyle>
          <a:p>
            <a:pPr lvl="0"/>
            <a:r>
              <a:rPr lang="en-US"/>
              <a:t>Click to enter presenter name and title</a:t>
            </a:r>
          </a:p>
        </p:txBody>
      </p:sp>
      <p:sp>
        <p:nvSpPr>
          <p:cNvPr id="7" name="Text Placeholder 22">
            <a:extLst>
              <a:ext uri="{FF2B5EF4-FFF2-40B4-BE49-F238E27FC236}">
                <a16:creationId xmlns:a16="http://schemas.microsoft.com/office/drawing/2014/main" id="{5CC3770E-E55C-E847-9B92-E8D4A4C41E29}"/>
              </a:ext>
            </a:extLst>
          </p:cNvPr>
          <p:cNvSpPr>
            <a:spLocks noGrp="1"/>
          </p:cNvSpPr>
          <p:nvPr>
            <p:ph type="body" sz="quarter" idx="13" hasCustomPrompt="1"/>
          </p:nvPr>
        </p:nvSpPr>
        <p:spPr>
          <a:xfrm>
            <a:off x="1311965" y="5740203"/>
            <a:ext cx="7390803" cy="401149"/>
          </a:xfrm>
        </p:spPr>
        <p:txBody>
          <a:bodyPr anchor="ctr">
            <a:noAutofit/>
          </a:bodyPr>
          <a:lstStyle>
            <a:lvl1pPr>
              <a:buFontTx/>
              <a:buNone/>
              <a:defRPr sz="1200" b="0" i="0">
                <a:solidFill>
                  <a:srgbClr val="F7EDE4"/>
                </a:solidFill>
                <a:latin typeface="Arial" panose="020B0604020202020204" pitchFamily="34" charset="0"/>
                <a:cs typeface="Arial" panose="020B0604020202020204" pitchFamily="34" charset="0"/>
              </a:defRPr>
            </a:lvl1pPr>
            <a:lvl2pPr>
              <a:buFontTx/>
              <a:buNone/>
              <a:defRPr sz="1200" b="0" i="0">
                <a:solidFill>
                  <a:srgbClr val="F7EDE4"/>
                </a:solidFill>
                <a:latin typeface="Arial" panose="020B0604020202020204" pitchFamily="34" charset="0"/>
                <a:cs typeface="Arial" panose="020B0604020202020204" pitchFamily="34" charset="0"/>
              </a:defRPr>
            </a:lvl2pPr>
            <a:lvl3pPr>
              <a:buFontTx/>
              <a:buNone/>
              <a:defRPr sz="1200" b="0" i="0">
                <a:solidFill>
                  <a:srgbClr val="F7EDE4"/>
                </a:solidFill>
                <a:latin typeface="Arial" panose="020B0604020202020204" pitchFamily="34" charset="0"/>
                <a:cs typeface="Arial" panose="020B0604020202020204" pitchFamily="34" charset="0"/>
              </a:defRPr>
            </a:lvl3pPr>
            <a:lvl4pPr>
              <a:buFontTx/>
              <a:buNone/>
              <a:defRPr sz="1200" b="0" i="0">
                <a:solidFill>
                  <a:srgbClr val="F7EDE4"/>
                </a:solidFill>
                <a:latin typeface="Arial" panose="020B0604020202020204" pitchFamily="34" charset="0"/>
                <a:cs typeface="Arial" panose="020B0604020202020204" pitchFamily="34" charset="0"/>
              </a:defRPr>
            </a:lvl4pPr>
            <a:lvl5pPr>
              <a:buFontTx/>
              <a:buNone/>
              <a:defRPr sz="1200" b="0" i="0">
                <a:solidFill>
                  <a:srgbClr val="F7EDE4"/>
                </a:solidFill>
                <a:latin typeface="Arial" panose="020B0604020202020204" pitchFamily="34" charset="0"/>
                <a:cs typeface="Arial" panose="020B0604020202020204" pitchFamily="34" charset="0"/>
              </a:defRPr>
            </a:lvl5pPr>
          </a:lstStyle>
          <a:p>
            <a:pPr lvl="0"/>
            <a:r>
              <a:rPr lang="en-US"/>
              <a:t>Click to enter date</a:t>
            </a:r>
          </a:p>
        </p:txBody>
      </p:sp>
      <p:pic>
        <p:nvPicPr>
          <p:cNvPr id="8" name="Picture 7">
            <a:extLst>
              <a:ext uri="{FF2B5EF4-FFF2-40B4-BE49-F238E27FC236}">
                <a16:creationId xmlns:a16="http://schemas.microsoft.com/office/drawing/2014/main" id="{686A0F74-E046-7349-9363-11480C5BD836}"/>
              </a:ext>
            </a:extLst>
          </p:cNvPr>
          <p:cNvPicPr>
            <a:picLocks noChangeAspect="1"/>
          </p:cNvPicPr>
          <p:nvPr userDrawn="1"/>
        </p:nvPicPr>
        <p:blipFill>
          <a:blip r:embed="rId3"/>
          <a:stretch>
            <a:fillRect/>
          </a:stretch>
        </p:blipFill>
        <p:spPr>
          <a:xfrm>
            <a:off x="356616" y="301752"/>
            <a:ext cx="2530683" cy="822960"/>
          </a:xfrm>
          <a:prstGeom prst="rect">
            <a:avLst/>
          </a:prstGeom>
        </p:spPr>
      </p:pic>
      <p:sp>
        <p:nvSpPr>
          <p:cNvPr id="9" name="TextBox 8">
            <a:extLst>
              <a:ext uri="{FF2B5EF4-FFF2-40B4-BE49-F238E27FC236}">
                <a16:creationId xmlns:a16="http://schemas.microsoft.com/office/drawing/2014/main" id="{1A058CF2-0CD9-C20C-092A-DBC38BDD354C}"/>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2024</a:t>
            </a:r>
          </a:p>
        </p:txBody>
      </p:sp>
    </p:spTree>
    <p:extLst>
      <p:ext uri="{BB962C8B-B14F-4D97-AF65-F5344CB8AC3E}">
        <p14:creationId xmlns:p14="http://schemas.microsoft.com/office/powerpoint/2010/main" val="152938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34264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26931-7B11-BE42-8D12-73A86B1CB990}"/>
              </a:ext>
            </a:extLst>
          </p:cNvPr>
          <p:cNvPicPr>
            <a:picLocks noChangeAspect="1"/>
          </p:cNvPicPr>
          <p:nvPr userDrawn="1"/>
        </p:nvPicPr>
        <p:blipFill>
          <a:blip r:embed="rId2"/>
          <a:stretch>
            <a:fillRect/>
          </a:stretch>
        </p:blipFill>
        <p:spPr>
          <a:xfrm>
            <a:off x="7449561" y="2913280"/>
            <a:ext cx="7322591" cy="6858000"/>
          </a:xfrm>
          <a:prstGeom prst="rect">
            <a:avLst/>
          </a:prstGeom>
        </p:spPr>
      </p:pic>
      <p:sp>
        <p:nvSpPr>
          <p:cNvPr id="5" name="TextBox 4">
            <a:extLst>
              <a:ext uri="{FF2B5EF4-FFF2-40B4-BE49-F238E27FC236}">
                <a16:creationId xmlns:a16="http://schemas.microsoft.com/office/drawing/2014/main" id="{6A8CDB0B-F826-C4C9-6AE0-3B1ECD461992}"/>
              </a:ext>
            </a:extLst>
          </p:cNvPr>
          <p:cNvSpPr txBox="1"/>
          <p:nvPr userDrawn="1"/>
        </p:nvSpPr>
        <p:spPr>
          <a:xfrm>
            <a:off x="9750036" y="6492875"/>
            <a:ext cx="2271584" cy="215444"/>
          </a:xfrm>
          <a:prstGeom prst="rect">
            <a:avLst/>
          </a:prstGeom>
          <a:noFill/>
        </p:spPr>
        <p:txBody>
          <a:bodyPr wrap="square" rtlCol="0">
            <a:spAutoFit/>
          </a:bodyPr>
          <a:lstStyle/>
          <a:p>
            <a:pPr algn="r"/>
            <a:r>
              <a:rPr lang="en-US" sz="800">
                <a:solidFill>
                  <a:schemeClr val="bg1"/>
                </a:solidFill>
                <a:latin typeface="Arial" panose="020B0604020202020204" pitchFamily="34" charset="0"/>
                <a:cs typeface="Arial" panose="020B0604020202020204" pitchFamily="34" charset="0"/>
              </a:rPr>
              <a:t>© America’s Credit Unions 2024</a:t>
            </a:r>
          </a:p>
        </p:txBody>
      </p:sp>
      <p:sp>
        <p:nvSpPr>
          <p:cNvPr id="2" name="Title 1">
            <a:extLst>
              <a:ext uri="{FF2B5EF4-FFF2-40B4-BE49-F238E27FC236}">
                <a16:creationId xmlns:a16="http://schemas.microsoft.com/office/drawing/2014/main" id="{34A30DC8-0080-79A6-C739-C8BC72F1605D}"/>
              </a:ext>
            </a:extLst>
          </p:cNvPr>
          <p:cNvSpPr>
            <a:spLocks noGrp="1"/>
          </p:cNvSpPr>
          <p:nvPr>
            <p:ph type="ctrTitle"/>
          </p:nvPr>
        </p:nvSpPr>
        <p:spPr>
          <a:xfrm>
            <a:off x="586409" y="1769554"/>
            <a:ext cx="9356035" cy="2287451"/>
          </a:xfrm>
        </p:spPr>
        <p:txBody>
          <a:bodyPr anchor="b">
            <a:noAutofit/>
          </a:bodyPr>
          <a:lstStyle>
            <a:lvl1pPr algn="l">
              <a:defRPr sz="3600">
                <a:solidFill>
                  <a:srgbClr val="F7EDE4"/>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9832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8789-F7C8-AD4E-B5A7-7D9349975346}"/>
              </a:ext>
            </a:extLst>
          </p:cNvPr>
          <p:cNvSpPr>
            <a:spLocks noGrp="1"/>
          </p:cNvSpPr>
          <p:nvPr>
            <p:ph type="ctrTitle" hasCustomPrompt="1"/>
          </p:nvPr>
        </p:nvSpPr>
        <p:spPr>
          <a:xfrm>
            <a:off x="990600" y="342769"/>
            <a:ext cx="9982200" cy="730146"/>
          </a:xfrm>
        </p:spPr>
        <p:txBody>
          <a:bodyPr anchor="ctr"/>
          <a:lstStyle>
            <a:lvl1pPr algn="l">
              <a:defRPr sz="3600">
                <a:solidFill>
                  <a:schemeClr val="tx2"/>
                </a:solidFill>
                <a:latin typeface="Georgia" panose="02040502050405020303" pitchFamily="18" charset="0"/>
              </a:defRPr>
            </a:lvl1pPr>
          </a:lstStyle>
          <a:p>
            <a:r>
              <a:rPr lang="en-US"/>
              <a:t>Title of Slide here</a:t>
            </a:r>
          </a:p>
        </p:txBody>
      </p:sp>
      <p:sp>
        <p:nvSpPr>
          <p:cNvPr id="16" name="Text Placeholder 8">
            <a:extLst>
              <a:ext uri="{FF2B5EF4-FFF2-40B4-BE49-F238E27FC236}">
                <a16:creationId xmlns:a16="http://schemas.microsoft.com/office/drawing/2014/main" id="{B0B3E804-F29D-2B46-B09A-88F326D983A5}"/>
              </a:ext>
            </a:extLst>
          </p:cNvPr>
          <p:cNvSpPr>
            <a:spLocks noGrp="1"/>
          </p:cNvSpPr>
          <p:nvPr>
            <p:ph type="body" sz="quarter" idx="10"/>
          </p:nvPr>
        </p:nvSpPr>
        <p:spPr>
          <a:xfrm>
            <a:off x="990600" y="1331843"/>
            <a:ext cx="9982200" cy="4511745"/>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3B47B1D-BE16-144C-980E-65838430C259}"/>
              </a:ext>
            </a:extLst>
          </p:cNvPr>
          <p:cNvPicPr>
            <a:picLocks noChangeAspect="1"/>
          </p:cNvPicPr>
          <p:nvPr userDrawn="1"/>
        </p:nvPicPr>
        <p:blipFill>
          <a:blip r:embed="rId2"/>
          <a:stretch>
            <a:fillRect/>
          </a:stretch>
        </p:blipFill>
        <p:spPr>
          <a:xfrm>
            <a:off x="130584" y="342769"/>
            <a:ext cx="731520" cy="731520"/>
          </a:xfrm>
          <a:prstGeom prst="rect">
            <a:avLst/>
          </a:prstGeom>
        </p:spPr>
      </p:pic>
    </p:spTree>
    <p:extLst>
      <p:ext uri="{BB962C8B-B14F-4D97-AF65-F5344CB8AC3E}">
        <p14:creationId xmlns:p14="http://schemas.microsoft.com/office/powerpoint/2010/main" val="220470912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subhea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8789-F7C8-AD4E-B5A7-7D9349975346}"/>
              </a:ext>
            </a:extLst>
          </p:cNvPr>
          <p:cNvSpPr>
            <a:spLocks noGrp="1"/>
          </p:cNvSpPr>
          <p:nvPr>
            <p:ph type="ctrTitle" hasCustomPrompt="1"/>
          </p:nvPr>
        </p:nvSpPr>
        <p:spPr>
          <a:xfrm>
            <a:off x="990600" y="342769"/>
            <a:ext cx="9982200" cy="730146"/>
          </a:xfrm>
        </p:spPr>
        <p:txBody>
          <a:bodyPr anchor="ctr"/>
          <a:lstStyle>
            <a:lvl1pPr algn="l">
              <a:defRPr sz="3600">
                <a:solidFill>
                  <a:schemeClr val="tx2"/>
                </a:solidFill>
                <a:latin typeface="Georgia" panose="02040502050405020303" pitchFamily="18" charset="0"/>
              </a:defRPr>
            </a:lvl1pPr>
          </a:lstStyle>
          <a:p>
            <a:r>
              <a:rPr lang="en-US"/>
              <a:t>Title of Slide here</a:t>
            </a:r>
          </a:p>
        </p:txBody>
      </p:sp>
      <p:sp>
        <p:nvSpPr>
          <p:cNvPr id="16" name="Text Placeholder 8">
            <a:extLst>
              <a:ext uri="{FF2B5EF4-FFF2-40B4-BE49-F238E27FC236}">
                <a16:creationId xmlns:a16="http://schemas.microsoft.com/office/drawing/2014/main" id="{B0B3E804-F29D-2B46-B09A-88F326D983A5}"/>
              </a:ext>
            </a:extLst>
          </p:cNvPr>
          <p:cNvSpPr>
            <a:spLocks noGrp="1"/>
          </p:cNvSpPr>
          <p:nvPr>
            <p:ph type="body" sz="quarter" idx="10"/>
          </p:nvPr>
        </p:nvSpPr>
        <p:spPr>
          <a:xfrm>
            <a:off x="990600" y="1908727"/>
            <a:ext cx="9982200" cy="4482134"/>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B75154B5-8AE3-2745-849A-1279C7C10B94}"/>
              </a:ext>
            </a:extLst>
          </p:cNvPr>
          <p:cNvSpPr>
            <a:spLocks noGrp="1"/>
          </p:cNvSpPr>
          <p:nvPr>
            <p:ph type="body" sz="quarter" idx="12"/>
          </p:nvPr>
        </p:nvSpPr>
        <p:spPr>
          <a:xfrm>
            <a:off x="990600" y="1311827"/>
            <a:ext cx="9982199" cy="596900"/>
          </a:xfrm>
        </p:spPr>
        <p:txBody>
          <a:bodyPr anchor="ctr">
            <a:normAutofit/>
          </a:bodyPr>
          <a:lstStyle>
            <a:lvl1pPr>
              <a:buFontTx/>
              <a:buNone/>
              <a:defRPr sz="2400" b="1" i="0">
                <a:solidFill>
                  <a:schemeClr val="tx2"/>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pic>
        <p:nvPicPr>
          <p:cNvPr id="8" name="Picture 7">
            <a:extLst>
              <a:ext uri="{FF2B5EF4-FFF2-40B4-BE49-F238E27FC236}">
                <a16:creationId xmlns:a16="http://schemas.microsoft.com/office/drawing/2014/main" id="{73B47B1D-BE16-144C-980E-65838430C259}"/>
              </a:ext>
            </a:extLst>
          </p:cNvPr>
          <p:cNvPicPr>
            <a:picLocks noChangeAspect="1"/>
          </p:cNvPicPr>
          <p:nvPr userDrawn="1"/>
        </p:nvPicPr>
        <p:blipFill>
          <a:blip r:embed="rId2"/>
          <a:stretch>
            <a:fillRect/>
          </a:stretch>
        </p:blipFill>
        <p:spPr>
          <a:xfrm>
            <a:off x="130584" y="342769"/>
            <a:ext cx="731520" cy="731520"/>
          </a:xfrm>
          <a:prstGeom prst="rect">
            <a:avLst/>
          </a:prstGeom>
        </p:spPr>
      </p:pic>
    </p:spTree>
    <p:extLst>
      <p:ext uri="{BB962C8B-B14F-4D97-AF65-F5344CB8AC3E}">
        <p14:creationId xmlns:p14="http://schemas.microsoft.com/office/powerpoint/2010/main" val="33490136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8789-F7C8-AD4E-B5A7-7D9349975346}"/>
              </a:ext>
            </a:extLst>
          </p:cNvPr>
          <p:cNvSpPr>
            <a:spLocks noGrp="1"/>
          </p:cNvSpPr>
          <p:nvPr>
            <p:ph type="ctrTitle" hasCustomPrompt="1"/>
          </p:nvPr>
        </p:nvSpPr>
        <p:spPr>
          <a:xfrm>
            <a:off x="1007261" y="342769"/>
            <a:ext cx="10177480" cy="730146"/>
          </a:xfrm>
        </p:spPr>
        <p:txBody>
          <a:bodyPr anchor="ctr"/>
          <a:lstStyle>
            <a:lvl1pPr algn="l">
              <a:defRPr sz="3600">
                <a:solidFill>
                  <a:srgbClr val="342649"/>
                </a:solidFill>
                <a:latin typeface="Georgia" panose="02040502050405020303" pitchFamily="18" charset="0"/>
              </a:defRPr>
            </a:lvl1pPr>
          </a:lstStyle>
          <a:p>
            <a:r>
              <a:rPr lang="en-US"/>
              <a:t>Title of Slide here</a:t>
            </a:r>
          </a:p>
        </p:txBody>
      </p:sp>
      <p:sp>
        <p:nvSpPr>
          <p:cNvPr id="18" name="Text Placeholder 8">
            <a:extLst>
              <a:ext uri="{FF2B5EF4-FFF2-40B4-BE49-F238E27FC236}">
                <a16:creationId xmlns:a16="http://schemas.microsoft.com/office/drawing/2014/main" id="{6959CB70-DAD8-D542-A372-A7BEAF2A4C63}"/>
              </a:ext>
            </a:extLst>
          </p:cNvPr>
          <p:cNvSpPr>
            <a:spLocks noGrp="1"/>
          </p:cNvSpPr>
          <p:nvPr>
            <p:ph type="body" sz="quarter" idx="13"/>
          </p:nvPr>
        </p:nvSpPr>
        <p:spPr>
          <a:xfrm>
            <a:off x="6182139" y="1925847"/>
            <a:ext cx="5002602" cy="3905042"/>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6">
            <a:extLst>
              <a:ext uri="{FF2B5EF4-FFF2-40B4-BE49-F238E27FC236}">
                <a16:creationId xmlns:a16="http://schemas.microsoft.com/office/drawing/2014/main" id="{E1CB5B28-110D-1846-A6BF-9F4ABD4E55C5}"/>
              </a:ext>
            </a:extLst>
          </p:cNvPr>
          <p:cNvSpPr>
            <a:spLocks noGrp="1"/>
          </p:cNvSpPr>
          <p:nvPr>
            <p:ph type="body" sz="quarter" idx="14"/>
          </p:nvPr>
        </p:nvSpPr>
        <p:spPr>
          <a:xfrm>
            <a:off x="6182139" y="1328946"/>
            <a:ext cx="500260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3" name="Text Placeholder 8">
            <a:extLst>
              <a:ext uri="{FF2B5EF4-FFF2-40B4-BE49-F238E27FC236}">
                <a16:creationId xmlns:a16="http://schemas.microsoft.com/office/drawing/2014/main" id="{096C03DC-8BDA-2646-7529-305205C54EB4}"/>
              </a:ext>
            </a:extLst>
          </p:cNvPr>
          <p:cNvSpPr>
            <a:spLocks noGrp="1"/>
          </p:cNvSpPr>
          <p:nvPr>
            <p:ph type="body" sz="quarter" idx="15"/>
          </p:nvPr>
        </p:nvSpPr>
        <p:spPr>
          <a:xfrm>
            <a:off x="1007260" y="1925847"/>
            <a:ext cx="5002602" cy="3905042"/>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D9734E48-18EE-8D53-CD04-28DB6881A8BD}"/>
              </a:ext>
            </a:extLst>
          </p:cNvPr>
          <p:cNvSpPr>
            <a:spLocks noGrp="1"/>
          </p:cNvSpPr>
          <p:nvPr>
            <p:ph type="body" sz="quarter" idx="16"/>
          </p:nvPr>
        </p:nvSpPr>
        <p:spPr>
          <a:xfrm>
            <a:off x="1007260" y="1328946"/>
            <a:ext cx="5002602"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pic>
        <p:nvPicPr>
          <p:cNvPr id="5" name="Picture 4">
            <a:extLst>
              <a:ext uri="{FF2B5EF4-FFF2-40B4-BE49-F238E27FC236}">
                <a16:creationId xmlns:a16="http://schemas.microsoft.com/office/drawing/2014/main" id="{C3D0E258-D473-F647-AC35-EDD2E8437D18}"/>
              </a:ext>
            </a:extLst>
          </p:cNvPr>
          <p:cNvPicPr>
            <a:picLocks noChangeAspect="1"/>
          </p:cNvPicPr>
          <p:nvPr userDrawn="1"/>
        </p:nvPicPr>
        <p:blipFill>
          <a:blip r:embed="rId2"/>
          <a:stretch>
            <a:fillRect/>
          </a:stretch>
        </p:blipFill>
        <p:spPr>
          <a:xfrm>
            <a:off x="130584" y="342769"/>
            <a:ext cx="731520" cy="731520"/>
          </a:xfrm>
          <a:prstGeom prst="rect">
            <a:avLst/>
          </a:prstGeom>
        </p:spPr>
      </p:pic>
    </p:spTree>
    <p:extLst>
      <p:ext uri="{BB962C8B-B14F-4D97-AF65-F5344CB8AC3E}">
        <p14:creationId xmlns:p14="http://schemas.microsoft.com/office/powerpoint/2010/main" val="41199524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left imag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D7FA793-3311-EE4E-98EB-935DBFF31992}"/>
              </a:ext>
            </a:extLst>
          </p:cNvPr>
          <p:cNvSpPr>
            <a:spLocks noGrp="1"/>
          </p:cNvSpPr>
          <p:nvPr>
            <p:ph type="pic" sz="quarter" idx="12" hasCustomPrompt="1"/>
          </p:nvPr>
        </p:nvSpPr>
        <p:spPr>
          <a:xfrm>
            <a:off x="0" y="1331207"/>
            <a:ext cx="5422392" cy="5538486"/>
          </a:xfrm>
          <a:solidFill>
            <a:schemeClr val="bg1">
              <a:lumMod val="85000"/>
            </a:schemeClr>
          </a:solidFill>
        </p:spPr>
        <p:txBody>
          <a:bodyPr/>
          <a:lstStyle>
            <a:lvl1pPr>
              <a:defRPr sz="1800" b="0" i="0">
                <a:solidFill>
                  <a:srgbClr val="342649"/>
                </a:solidFill>
                <a:latin typeface="Arial" panose="020B0604020202020204" pitchFamily="34" charset="0"/>
                <a:cs typeface="Arial" panose="020B0604020202020204" pitchFamily="34" charset="0"/>
              </a:defRPr>
            </a:lvl1pPr>
          </a:lstStyle>
          <a:p>
            <a:r>
              <a:rPr lang="en-US"/>
              <a:t>Insert Picture</a:t>
            </a:r>
          </a:p>
        </p:txBody>
      </p:sp>
      <p:sp>
        <p:nvSpPr>
          <p:cNvPr id="6" name="Text Placeholder 8">
            <a:extLst>
              <a:ext uri="{FF2B5EF4-FFF2-40B4-BE49-F238E27FC236}">
                <a16:creationId xmlns:a16="http://schemas.microsoft.com/office/drawing/2014/main" id="{0C1FF43E-1075-B64D-890C-AA847344CDBD}"/>
              </a:ext>
            </a:extLst>
          </p:cNvPr>
          <p:cNvSpPr>
            <a:spLocks noGrp="1"/>
          </p:cNvSpPr>
          <p:nvPr>
            <p:ph type="body" sz="quarter" idx="13"/>
          </p:nvPr>
        </p:nvSpPr>
        <p:spPr>
          <a:xfrm>
            <a:off x="5973679" y="1928107"/>
            <a:ext cx="5373623" cy="3795713"/>
          </a:xfrm>
        </p:spPr>
        <p:txBody>
          <a:bodyPr>
            <a:normAutofit/>
          </a:bodyPr>
          <a:lstStyle>
            <a:lvl1pPr>
              <a:spcAft>
                <a:spcPts val="300"/>
              </a:spcAft>
              <a:buFont typeface="Arial" panose="020B0604020202020204" pitchFamily="34" charset="0"/>
              <a:buChar char="•"/>
              <a:defRPr sz="2000" b="0" i="0">
                <a:solidFill>
                  <a:srgbClr val="342649"/>
                </a:solidFill>
                <a:latin typeface="Georgia" panose="02040502050405020303" pitchFamily="18" charset="0"/>
              </a:defRPr>
            </a:lvl1pPr>
            <a:lvl2pPr>
              <a:spcAft>
                <a:spcPts val="300"/>
              </a:spcAft>
              <a:buFont typeface="Arial" panose="020B0604020202020204" pitchFamily="34" charset="0"/>
              <a:buChar char="•"/>
              <a:defRPr sz="1600" b="0" i="0">
                <a:solidFill>
                  <a:srgbClr val="342649"/>
                </a:solidFill>
                <a:latin typeface="Georgia" panose="02040502050405020303" pitchFamily="18" charset="0"/>
              </a:defRPr>
            </a:lvl2pPr>
            <a:lvl3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3pPr>
            <a:lvl4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4pPr>
            <a:lvl5pPr>
              <a:spcAft>
                <a:spcPts val="300"/>
              </a:spcAft>
              <a:buFont typeface="Arial" panose="020B0604020202020204" pitchFamily="34" charset="0"/>
              <a:buChar char="•"/>
              <a:defRPr sz="1400" b="0" i="1">
                <a:solidFill>
                  <a:srgbClr val="34264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44E6E75-D936-074D-8CF9-8FEF5AB9392C}"/>
              </a:ext>
            </a:extLst>
          </p:cNvPr>
          <p:cNvSpPr>
            <a:spLocks noGrp="1"/>
          </p:cNvSpPr>
          <p:nvPr>
            <p:ph type="body" sz="quarter" idx="14"/>
          </p:nvPr>
        </p:nvSpPr>
        <p:spPr>
          <a:xfrm>
            <a:off x="5973679" y="1331207"/>
            <a:ext cx="5373623" cy="596900"/>
          </a:xfrm>
        </p:spPr>
        <p:txBody>
          <a:bodyPr anchor="ctr">
            <a:normAutofit/>
          </a:bodyPr>
          <a:lstStyle>
            <a:lvl1pPr>
              <a:buFontTx/>
              <a:buNone/>
              <a:defRPr sz="2400" b="1" i="0">
                <a:solidFill>
                  <a:srgbClr val="342649"/>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9" name="Title 1">
            <a:extLst>
              <a:ext uri="{FF2B5EF4-FFF2-40B4-BE49-F238E27FC236}">
                <a16:creationId xmlns:a16="http://schemas.microsoft.com/office/drawing/2014/main" id="{84F56A14-E362-EE43-BF53-54456BBDDC9A}"/>
              </a:ext>
            </a:extLst>
          </p:cNvPr>
          <p:cNvSpPr>
            <a:spLocks noGrp="1"/>
          </p:cNvSpPr>
          <p:nvPr>
            <p:ph type="ctrTitle" hasCustomPrompt="1"/>
          </p:nvPr>
        </p:nvSpPr>
        <p:spPr>
          <a:xfrm>
            <a:off x="990600" y="342769"/>
            <a:ext cx="10356702" cy="730146"/>
          </a:xfrm>
        </p:spPr>
        <p:txBody>
          <a:bodyPr anchor="ctr"/>
          <a:lstStyle>
            <a:lvl1pPr algn="l">
              <a:defRPr sz="3600">
                <a:solidFill>
                  <a:srgbClr val="342649"/>
                </a:solidFill>
                <a:latin typeface="Georgia" panose="02040502050405020303" pitchFamily="18" charset="0"/>
              </a:defRPr>
            </a:lvl1pPr>
          </a:lstStyle>
          <a:p>
            <a:r>
              <a:rPr lang="en-US"/>
              <a:t>Title of Slide here</a:t>
            </a:r>
          </a:p>
        </p:txBody>
      </p:sp>
      <p:pic>
        <p:nvPicPr>
          <p:cNvPr id="10" name="Picture 9">
            <a:extLst>
              <a:ext uri="{FF2B5EF4-FFF2-40B4-BE49-F238E27FC236}">
                <a16:creationId xmlns:a16="http://schemas.microsoft.com/office/drawing/2014/main" id="{DB939BEA-4674-6E4A-8AC8-583E51E288E3}"/>
              </a:ext>
            </a:extLst>
          </p:cNvPr>
          <p:cNvPicPr>
            <a:picLocks noChangeAspect="1"/>
          </p:cNvPicPr>
          <p:nvPr userDrawn="1"/>
        </p:nvPicPr>
        <p:blipFill>
          <a:blip r:embed="rId2"/>
          <a:stretch>
            <a:fillRect/>
          </a:stretch>
        </p:blipFill>
        <p:spPr>
          <a:xfrm>
            <a:off x="129540" y="342769"/>
            <a:ext cx="731520" cy="731520"/>
          </a:xfrm>
          <a:prstGeom prst="rect">
            <a:avLst/>
          </a:prstGeom>
        </p:spPr>
      </p:pic>
    </p:spTree>
    <p:extLst>
      <p:ext uri="{BB962C8B-B14F-4D97-AF65-F5344CB8AC3E}">
        <p14:creationId xmlns:p14="http://schemas.microsoft.com/office/powerpoint/2010/main" val="336764363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082B51F-6222-DC48-BA67-E1D013C554B3}"/>
              </a:ext>
            </a:extLst>
          </p:cNvPr>
          <p:cNvSpPr>
            <a:spLocks noGrp="1"/>
          </p:cNvSpPr>
          <p:nvPr>
            <p:ph type="chart" sz="quarter" idx="10" hasCustomPrompt="1"/>
          </p:nvPr>
        </p:nvSpPr>
        <p:spPr>
          <a:xfrm>
            <a:off x="990600" y="1421297"/>
            <a:ext cx="9982200" cy="4808054"/>
          </a:xfrm>
        </p:spPr>
        <p:txBody>
          <a:bodyPr/>
          <a:lstStyle>
            <a:lvl1pPr>
              <a:defRPr sz="1800" b="0" i="0">
                <a:solidFill>
                  <a:srgbClr val="342649"/>
                </a:solidFill>
                <a:latin typeface="Arial" panose="020B0604020202020204" pitchFamily="34" charset="0"/>
                <a:cs typeface="Arial" panose="020B0604020202020204" pitchFamily="34" charset="0"/>
              </a:defRPr>
            </a:lvl1pPr>
          </a:lstStyle>
          <a:p>
            <a:r>
              <a:rPr lang="en-US"/>
              <a:t>Insert Chart</a:t>
            </a:r>
          </a:p>
        </p:txBody>
      </p:sp>
      <p:sp>
        <p:nvSpPr>
          <p:cNvPr id="8" name="Title 1">
            <a:extLst>
              <a:ext uri="{FF2B5EF4-FFF2-40B4-BE49-F238E27FC236}">
                <a16:creationId xmlns:a16="http://schemas.microsoft.com/office/drawing/2014/main" id="{D94D503A-4278-EA44-A2B8-A0BC16E47497}"/>
              </a:ext>
            </a:extLst>
          </p:cNvPr>
          <p:cNvSpPr>
            <a:spLocks noGrp="1"/>
          </p:cNvSpPr>
          <p:nvPr>
            <p:ph type="ctrTitle" hasCustomPrompt="1"/>
          </p:nvPr>
        </p:nvSpPr>
        <p:spPr>
          <a:xfrm>
            <a:off x="990600" y="342769"/>
            <a:ext cx="9982200" cy="730146"/>
          </a:xfrm>
        </p:spPr>
        <p:txBody>
          <a:bodyPr anchor="ctr"/>
          <a:lstStyle>
            <a:lvl1pPr algn="l">
              <a:defRPr sz="3600">
                <a:solidFill>
                  <a:srgbClr val="342649"/>
                </a:solidFill>
                <a:latin typeface="Georgia" panose="02040502050405020303" pitchFamily="18" charset="0"/>
              </a:defRPr>
            </a:lvl1pPr>
          </a:lstStyle>
          <a:p>
            <a:r>
              <a:rPr lang="en-US"/>
              <a:t>Title of Chart here</a:t>
            </a:r>
          </a:p>
        </p:txBody>
      </p:sp>
      <p:pic>
        <p:nvPicPr>
          <p:cNvPr id="2" name="Picture 1">
            <a:extLst>
              <a:ext uri="{FF2B5EF4-FFF2-40B4-BE49-F238E27FC236}">
                <a16:creationId xmlns:a16="http://schemas.microsoft.com/office/drawing/2014/main" id="{869D065A-BC76-E6D9-6D0D-43A8B3A40179}"/>
              </a:ext>
            </a:extLst>
          </p:cNvPr>
          <p:cNvPicPr>
            <a:picLocks noChangeAspect="1"/>
          </p:cNvPicPr>
          <p:nvPr userDrawn="1"/>
        </p:nvPicPr>
        <p:blipFill>
          <a:blip r:embed="rId2"/>
          <a:stretch>
            <a:fillRect/>
          </a:stretch>
        </p:blipFill>
        <p:spPr>
          <a:xfrm>
            <a:off x="130584" y="342769"/>
            <a:ext cx="731520" cy="731520"/>
          </a:xfrm>
          <a:prstGeom prst="rect">
            <a:avLst/>
          </a:prstGeom>
        </p:spPr>
      </p:pic>
    </p:spTree>
    <p:extLst>
      <p:ext uri="{BB962C8B-B14F-4D97-AF65-F5344CB8AC3E}">
        <p14:creationId xmlns:p14="http://schemas.microsoft.com/office/powerpoint/2010/main" val="290926440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066B1D-AF6E-4D73-5C76-46D552E48680}"/>
              </a:ext>
            </a:extLst>
          </p:cNvPr>
          <p:cNvPicPr>
            <a:picLocks noChangeAspect="1"/>
          </p:cNvPicPr>
          <p:nvPr userDrawn="1"/>
        </p:nvPicPr>
        <p:blipFill>
          <a:blip r:embed="rId2"/>
          <a:stretch>
            <a:fillRect/>
          </a:stretch>
        </p:blipFill>
        <p:spPr>
          <a:xfrm>
            <a:off x="130584" y="342769"/>
            <a:ext cx="731520" cy="731520"/>
          </a:xfrm>
          <a:prstGeom prst="rect">
            <a:avLst/>
          </a:prstGeom>
        </p:spPr>
      </p:pic>
    </p:spTree>
    <p:extLst>
      <p:ext uri="{BB962C8B-B14F-4D97-AF65-F5344CB8AC3E}">
        <p14:creationId xmlns:p14="http://schemas.microsoft.com/office/powerpoint/2010/main" val="404012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6097D-5070-3346-A633-FD12804D4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81318B-1A2A-BF44-BA01-824F4C4E6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98ABE44-8181-2063-C3E8-EB2E405E4A6A}"/>
              </a:ext>
            </a:extLst>
          </p:cNvPr>
          <p:cNvSpPr txBox="1"/>
          <p:nvPr userDrawn="1"/>
        </p:nvSpPr>
        <p:spPr>
          <a:xfrm>
            <a:off x="9750036" y="6492875"/>
            <a:ext cx="2271584"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 America’s Credit Unions 2024</a:t>
            </a:r>
          </a:p>
        </p:txBody>
      </p:sp>
    </p:spTree>
    <p:extLst>
      <p:ext uri="{BB962C8B-B14F-4D97-AF65-F5344CB8AC3E}">
        <p14:creationId xmlns:p14="http://schemas.microsoft.com/office/powerpoint/2010/main" val="74297902"/>
      </p:ext>
    </p:extLst>
  </p:cSld>
  <p:clrMap bg1="lt1" tx1="dk1" bg2="lt2" tx2="dk2" accent1="accent1" accent2="accent2" accent3="accent3" accent4="accent4" accent5="accent5" accent6="accent6" hlink="hlink" folHlink="folHlink"/>
  <p:sldLayoutIdLst>
    <p:sldLayoutId id="2147483758" r:id="rId1"/>
    <p:sldLayoutId id="2147483764" r:id="rId2"/>
    <p:sldLayoutId id="2147483677" r:id="rId3"/>
    <p:sldLayoutId id="2147483772" r:id="rId4"/>
    <p:sldLayoutId id="2147483768" r:id="rId5"/>
    <p:sldLayoutId id="2147483771" r:id="rId6"/>
    <p:sldLayoutId id="2147483770" r:id="rId7"/>
    <p:sldLayoutId id="2147483674" r:id="rId8"/>
  </p:sldLayoutIdLst>
  <p:txStyles>
    <p:titleStyle>
      <a:lvl1pPr algn="l" defTabSz="914400" rtl="0" eaLnBrk="1" latinLnBrk="0" hangingPunct="1">
        <a:lnSpc>
          <a:spcPct val="90000"/>
        </a:lnSpc>
        <a:spcBef>
          <a:spcPct val="0"/>
        </a:spcBef>
        <a:buNone/>
        <a:defRPr sz="3600" b="0" i="0" kern="1200">
          <a:solidFill>
            <a:schemeClr val="tx2"/>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0DFE-2B07-F4CA-23C5-284924DD4C36}"/>
              </a:ext>
            </a:extLst>
          </p:cNvPr>
          <p:cNvSpPr>
            <a:spLocks noGrp="1"/>
          </p:cNvSpPr>
          <p:nvPr>
            <p:ph type="ctrTitle"/>
          </p:nvPr>
        </p:nvSpPr>
        <p:spPr/>
        <p:txBody>
          <a:bodyPr/>
          <a:lstStyle/>
          <a:p>
            <a:r>
              <a:rPr lang="en-US" sz="4800" dirty="0">
                <a:latin typeface="Georgia"/>
                <a:cs typeface="Arial"/>
              </a:rPr>
              <a:t>Advocacy in the 118</a:t>
            </a:r>
            <a:r>
              <a:rPr lang="en-US" sz="4800" baseline="30000" dirty="0">
                <a:latin typeface="Georgia"/>
                <a:cs typeface="Arial"/>
              </a:rPr>
              <a:t>th</a:t>
            </a:r>
            <a:r>
              <a:rPr lang="en-US" sz="4800" dirty="0">
                <a:latin typeface="Georgia"/>
                <a:cs typeface="Arial"/>
              </a:rPr>
              <a:t> Congress &amp; with Regulators</a:t>
            </a:r>
            <a:endParaRPr lang="en-US" sz="4800" dirty="0"/>
          </a:p>
        </p:txBody>
      </p:sp>
      <p:sp>
        <p:nvSpPr>
          <p:cNvPr id="3" name="TextBox 2">
            <a:extLst>
              <a:ext uri="{FF2B5EF4-FFF2-40B4-BE49-F238E27FC236}">
                <a16:creationId xmlns:a16="http://schemas.microsoft.com/office/drawing/2014/main" id="{A5E86244-B575-C9B1-6A81-7AD877E9AD0D}"/>
              </a:ext>
            </a:extLst>
          </p:cNvPr>
          <p:cNvSpPr txBox="1"/>
          <p:nvPr/>
        </p:nvSpPr>
        <p:spPr>
          <a:xfrm>
            <a:off x="1787702" y="4243227"/>
            <a:ext cx="8301519" cy="830997"/>
          </a:xfrm>
          <a:prstGeom prst="rect">
            <a:avLst/>
          </a:prstGeom>
          <a:noFill/>
        </p:spPr>
        <p:txBody>
          <a:bodyPr wrap="square" rtlCol="0">
            <a:spAutoFit/>
          </a:bodyPr>
          <a:lstStyle/>
          <a:p>
            <a:r>
              <a:rPr lang="en-US" sz="2400" dirty="0">
                <a:solidFill>
                  <a:schemeClr val="bg1"/>
                </a:solidFill>
                <a:latin typeface="Georgia" panose="02040502050405020303" pitchFamily="18" charset="0"/>
              </a:rPr>
              <a:t>Jason Stverak – Deputy Chief Advocacy Officer for Federal Government Affairs</a:t>
            </a:r>
          </a:p>
        </p:txBody>
      </p:sp>
    </p:spTree>
    <p:extLst>
      <p:ext uri="{BB962C8B-B14F-4D97-AF65-F5344CB8AC3E}">
        <p14:creationId xmlns:p14="http://schemas.microsoft.com/office/powerpoint/2010/main" val="2172861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C60C-2831-712D-1A75-6CB5708FB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18456-7348-67DA-2B21-34F1B1849C39}"/>
              </a:ext>
            </a:extLst>
          </p:cNvPr>
          <p:cNvSpPr>
            <a:spLocks noGrp="1"/>
          </p:cNvSpPr>
          <p:nvPr>
            <p:ph type="ctrTitle"/>
          </p:nvPr>
        </p:nvSpPr>
        <p:spPr>
          <a:xfrm>
            <a:off x="990600" y="438019"/>
            <a:ext cx="9982200" cy="730146"/>
          </a:xfrm>
        </p:spPr>
        <p:txBody>
          <a:bodyPr/>
          <a:lstStyle/>
          <a:p>
            <a:pPr algn="ctr"/>
            <a:r>
              <a:rPr lang="en-US" b="1"/>
              <a:t>The Lay of the Land in Congress</a:t>
            </a:r>
          </a:p>
        </p:txBody>
      </p:sp>
      <p:sp>
        <p:nvSpPr>
          <p:cNvPr id="3" name="Text Placeholder 2">
            <a:extLst>
              <a:ext uri="{FF2B5EF4-FFF2-40B4-BE49-F238E27FC236}">
                <a16:creationId xmlns:a16="http://schemas.microsoft.com/office/drawing/2014/main" id="{3CBA1F04-92F5-CC67-D636-F592581AA394}"/>
              </a:ext>
            </a:extLst>
          </p:cNvPr>
          <p:cNvSpPr>
            <a:spLocks noGrp="1"/>
          </p:cNvSpPr>
          <p:nvPr>
            <p:ph type="body" sz="quarter" idx="10"/>
          </p:nvPr>
        </p:nvSpPr>
        <p:spPr>
          <a:xfrm>
            <a:off x="990600" y="1558917"/>
            <a:ext cx="9982200" cy="4964182"/>
          </a:xfrm>
        </p:spPr>
        <p:txBody>
          <a:bodyPr/>
          <a:lstStyle/>
          <a:p>
            <a:r>
              <a:rPr lang="en-US" sz="2400"/>
              <a:t>Government funding legislation – January 19 &amp; February 2</a:t>
            </a:r>
          </a:p>
          <a:p>
            <a:pPr marL="0" indent="0">
              <a:buNone/>
            </a:pPr>
            <a:endParaRPr lang="en-US" sz="2400"/>
          </a:p>
          <a:p>
            <a:r>
              <a:rPr lang="en-US" sz="2400"/>
              <a:t>National Defense Authorization Act – December 31</a:t>
            </a:r>
          </a:p>
          <a:p>
            <a:pPr marL="0" indent="0">
              <a:buNone/>
            </a:pPr>
            <a:endParaRPr lang="en-US" sz="2400"/>
          </a:p>
          <a:p>
            <a:r>
              <a:rPr lang="en-US" sz="2400"/>
              <a:t>Israel/Border/Ukraine Supplemental – no date</a:t>
            </a:r>
          </a:p>
          <a:p>
            <a:pPr marL="0" indent="0">
              <a:buNone/>
            </a:pPr>
            <a:endParaRPr lang="en-US" sz="2400"/>
          </a:p>
          <a:p>
            <a:r>
              <a:rPr lang="en-US" sz="2400"/>
              <a:t>CRA deadline – June/July</a:t>
            </a:r>
          </a:p>
          <a:p>
            <a:pPr marL="0" indent="0">
              <a:buNone/>
            </a:pPr>
            <a:endParaRPr lang="en-US"/>
          </a:p>
          <a:p>
            <a:pPr marL="0" indent="0" algn="ctr">
              <a:buNone/>
            </a:pPr>
            <a:r>
              <a:rPr lang="en-US" i="1">
                <a:solidFill>
                  <a:schemeClr val="tx2"/>
                </a:solidFill>
                <a:latin typeface="Times New Roman" panose="02020603050405020304" pitchFamily="18" charset="0"/>
                <a:cs typeface="Times New Roman" panose="02020603050405020304" pitchFamily="18" charset="0"/>
              </a:rPr>
              <a:t>These can be opportunities and/or threats for policy riders</a:t>
            </a:r>
          </a:p>
          <a:p>
            <a:endParaRPr lang="en-US"/>
          </a:p>
        </p:txBody>
      </p:sp>
    </p:spTree>
    <p:extLst>
      <p:ext uri="{BB962C8B-B14F-4D97-AF65-F5344CB8AC3E}">
        <p14:creationId xmlns:p14="http://schemas.microsoft.com/office/powerpoint/2010/main" val="329655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ED02-9DB4-3546-DD02-39C3416657A4}"/>
              </a:ext>
            </a:extLst>
          </p:cNvPr>
          <p:cNvSpPr>
            <a:spLocks noGrp="1"/>
          </p:cNvSpPr>
          <p:nvPr>
            <p:ph type="ctrTitle"/>
          </p:nvPr>
        </p:nvSpPr>
        <p:spPr>
          <a:xfrm>
            <a:off x="1104900" y="571369"/>
            <a:ext cx="9982200" cy="730146"/>
          </a:xfrm>
        </p:spPr>
        <p:txBody>
          <a:bodyPr/>
          <a:lstStyle/>
          <a:p>
            <a:pPr algn="ctr"/>
            <a:r>
              <a:rPr lang="en-US" b="1"/>
              <a:t>The Lay of the Land in Financial Services</a:t>
            </a:r>
          </a:p>
        </p:txBody>
      </p:sp>
      <p:sp>
        <p:nvSpPr>
          <p:cNvPr id="3" name="Text Placeholder 2">
            <a:extLst>
              <a:ext uri="{FF2B5EF4-FFF2-40B4-BE49-F238E27FC236}">
                <a16:creationId xmlns:a16="http://schemas.microsoft.com/office/drawing/2014/main" id="{BE88E771-7707-E2D7-85A6-40D11615C08F}"/>
              </a:ext>
            </a:extLst>
          </p:cNvPr>
          <p:cNvSpPr>
            <a:spLocks noGrp="1"/>
          </p:cNvSpPr>
          <p:nvPr>
            <p:ph type="body" sz="quarter" idx="10"/>
          </p:nvPr>
        </p:nvSpPr>
        <p:spPr>
          <a:xfrm>
            <a:off x="990600" y="1582914"/>
            <a:ext cx="9982200" cy="4508508"/>
          </a:xfrm>
        </p:spPr>
        <p:txBody>
          <a:bodyPr/>
          <a:lstStyle/>
          <a:p>
            <a:r>
              <a:rPr lang="en-US" sz="2400"/>
              <a:t>Digital Assets – Stablecoin and Market Structure</a:t>
            </a:r>
          </a:p>
          <a:p>
            <a:pPr marL="0" indent="0">
              <a:buNone/>
            </a:pPr>
            <a:endParaRPr lang="en-US" sz="2400"/>
          </a:p>
          <a:p>
            <a:r>
              <a:rPr lang="en-US" sz="2400"/>
              <a:t>SCOTUS decision on the CFPB</a:t>
            </a:r>
          </a:p>
          <a:p>
            <a:pPr marL="0" indent="0">
              <a:buNone/>
            </a:pPr>
            <a:endParaRPr lang="en-US" sz="2400"/>
          </a:p>
          <a:p>
            <a:r>
              <a:rPr lang="en-US" sz="2400"/>
              <a:t>RECOUP Act</a:t>
            </a:r>
          </a:p>
          <a:p>
            <a:pPr marL="0" indent="0">
              <a:buNone/>
            </a:pPr>
            <a:endParaRPr lang="en-US" sz="2400"/>
          </a:p>
          <a:p>
            <a:r>
              <a:rPr lang="en-US" sz="2400"/>
              <a:t>SAFE(R) Banking</a:t>
            </a:r>
          </a:p>
          <a:p>
            <a:pPr marL="0" indent="0">
              <a:buNone/>
            </a:pPr>
            <a:endParaRPr lang="en-US" sz="2400"/>
          </a:p>
          <a:p>
            <a:r>
              <a:rPr lang="en-US" sz="2400"/>
              <a:t>Interchange</a:t>
            </a:r>
          </a:p>
          <a:p>
            <a:endParaRPr lang="en-US"/>
          </a:p>
        </p:txBody>
      </p:sp>
    </p:spTree>
    <p:extLst>
      <p:ext uri="{BB962C8B-B14F-4D97-AF65-F5344CB8AC3E}">
        <p14:creationId xmlns:p14="http://schemas.microsoft.com/office/powerpoint/2010/main" val="403235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ED02-9DB4-3546-DD02-39C3416657A4}"/>
              </a:ext>
            </a:extLst>
          </p:cNvPr>
          <p:cNvSpPr>
            <a:spLocks noGrp="1"/>
          </p:cNvSpPr>
          <p:nvPr>
            <p:ph type="ctrTitle"/>
          </p:nvPr>
        </p:nvSpPr>
        <p:spPr>
          <a:xfrm>
            <a:off x="1295400" y="452372"/>
            <a:ext cx="10439400" cy="905006"/>
          </a:xfrm>
        </p:spPr>
        <p:txBody>
          <a:bodyPr>
            <a:normAutofit fontScale="90000"/>
          </a:bodyPr>
          <a:lstStyle/>
          <a:p>
            <a:r>
              <a:rPr lang="en-US" b="1"/>
              <a:t>The Lay of the Land for Credit Union Legislation</a:t>
            </a:r>
          </a:p>
        </p:txBody>
      </p:sp>
      <p:sp>
        <p:nvSpPr>
          <p:cNvPr id="3" name="Text Placeholder 2">
            <a:extLst>
              <a:ext uri="{FF2B5EF4-FFF2-40B4-BE49-F238E27FC236}">
                <a16:creationId xmlns:a16="http://schemas.microsoft.com/office/drawing/2014/main" id="{BE88E771-7707-E2D7-85A6-40D11615C08F}"/>
              </a:ext>
            </a:extLst>
          </p:cNvPr>
          <p:cNvSpPr>
            <a:spLocks noGrp="1"/>
          </p:cNvSpPr>
          <p:nvPr>
            <p:ph type="body" sz="quarter" idx="10"/>
          </p:nvPr>
        </p:nvSpPr>
        <p:spPr>
          <a:xfrm>
            <a:off x="990600" y="1644641"/>
            <a:ext cx="9982200" cy="4537083"/>
          </a:xfrm>
        </p:spPr>
        <p:txBody>
          <a:bodyPr>
            <a:normAutofit/>
          </a:bodyPr>
          <a:lstStyle/>
          <a:p>
            <a:r>
              <a:rPr lang="en-US" sz="2400"/>
              <a:t>Credit Union Board Modernization</a:t>
            </a:r>
          </a:p>
          <a:p>
            <a:pPr marL="0" indent="0">
              <a:buNone/>
            </a:pPr>
            <a:endParaRPr lang="en-US" sz="2400"/>
          </a:p>
          <a:p>
            <a:r>
              <a:rPr lang="en-US" sz="2400"/>
              <a:t>CDFI Testimony</a:t>
            </a:r>
          </a:p>
          <a:p>
            <a:pPr marL="0" indent="0">
              <a:buNone/>
            </a:pPr>
            <a:endParaRPr lang="en-US" sz="2400"/>
          </a:p>
          <a:p>
            <a:r>
              <a:rPr lang="en-US" sz="2400"/>
              <a:t>Veterans Member Business Lending</a:t>
            </a:r>
          </a:p>
          <a:p>
            <a:pPr marL="0" indent="0">
              <a:buNone/>
            </a:pPr>
            <a:endParaRPr lang="en-US" sz="2400"/>
          </a:p>
          <a:p>
            <a:r>
              <a:rPr lang="en-US" sz="2400"/>
              <a:t>Loan Maturities</a:t>
            </a:r>
          </a:p>
          <a:p>
            <a:pPr marL="0" indent="0">
              <a:buNone/>
            </a:pPr>
            <a:endParaRPr lang="en-US" sz="2400"/>
          </a:p>
          <a:p>
            <a:r>
              <a:rPr lang="en-US" sz="2400"/>
              <a:t>CDFI Decertification Process and Ombudsman</a:t>
            </a:r>
          </a:p>
          <a:p>
            <a:endParaRPr lang="en-US"/>
          </a:p>
        </p:txBody>
      </p:sp>
    </p:spTree>
    <p:extLst>
      <p:ext uri="{BB962C8B-B14F-4D97-AF65-F5344CB8AC3E}">
        <p14:creationId xmlns:p14="http://schemas.microsoft.com/office/powerpoint/2010/main" val="213731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ED02-9DB4-3546-DD02-39C3416657A4}"/>
              </a:ext>
            </a:extLst>
          </p:cNvPr>
          <p:cNvSpPr>
            <a:spLocks noGrp="1"/>
          </p:cNvSpPr>
          <p:nvPr>
            <p:ph type="ctrTitle"/>
          </p:nvPr>
        </p:nvSpPr>
        <p:spPr>
          <a:xfrm>
            <a:off x="990600" y="438019"/>
            <a:ext cx="9982200" cy="730146"/>
          </a:xfrm>
        </p:spPr>
        <p:txBody>
          <a:bodyPr/>
          <a:lstStyle/>
          <a:p>
            <a:pPr algn="ctr"/>
            <a:r>
              <a:rPr lang="en-US" b="1">
                <a:latin typeface="Georgia"/>
                <a:cs typeface="Arial"/>
              </a:rPr>
              <a:t>National Credit Union Administration</a:t>
            </a:r>
            <a:endParaRPr lang="en-US" b="1"/>
          </a:p>
        </p:txBody>
      </p:sp>
      <p:sp>
        <p:nvSpPr>
          <p:cNvPr id="3" name="Text Placeholder 2">
            <a:extLst>
              <a:ext uri="{FF2B5EF4-FFF2-40B4-BE49-F238E27FC236}">
                <a16:creationId xmlns:a16="http://schemas.microsoft.com/office/drawing/2014/main" id="{BE88E771-7707-E2D7-85A6-40D11615C08F}"/>
              </a:ext>
            </a:extLst>
          </p:cNvPr>
          <p:cNvSpPr>
            <a:spLocks noGrp="1"/>
          </p:cNvSpPr>
          <p:nvPr>
            <p:ph type="body" sz="quarter" idx="10"/>
          </p:nvPr>
        </p:nvSpPr>
        <p:spPr>
          <a:xfrm>
            <a:off x="990600" y="4428176"/>
            <a:ext cx="9982200" cy="2094923"/>
          </a:xfrm>
        </p:spPr>
        <p:txBody>
          <a:bodyPr vert="horz" lIns="91440" tIns="45720" rIns="91440" bIns="45720" rtlCol="0" anchor="t">
            <a:normAutofit lnSpcReduction="10000"/>
          </a:bodyPr>
          <a:lstStyle/>
          <a:p>
            <a:r>
              <a:rPr lang="en-US" b="1">
                <a:latin typeface="Georgia"/>
              </a:rPr>
              <a:t>Chairman Harper</a:t>
            </a:r>
            <a:r>
              <a:rPr lang="en-US">
                <a:latin typeface="Georgia"/>
              </a:rPr>
              <a:t>:  focused on cybersecurity, vendor authority, consumer protection, and climate change</a:t>
            </a:r>
            <a:endParaRPr lang="en-US"/>
          </a:p>
          <a:p>
            <a:r>
              <a:rPr lang="en-US" b="1">
                <a:latin typeface="Georgia"/>
              </a:rPr>
              <a:t>Vice Chairman Hauptman</a:t>
            </a:r>
            <a:r>
              <a:rPr lang="en-US">
                <a:latin typeface="Georgia"/>
              </a:rPr>
              <a:t>: focused on innovation and digital assets, improving de novo chartering, and serving the underserved</a:t>
            </a:r>
            <a:endParaRPr lang="en-US" b="1"/>
          </a:p>
          <a:p>
            <a:r>
              <a:rPr lang="en-US" b="1">
                <a:latin typeface="Georgia"/>
                <a:cs typeface="Times New Roman"/>
              </a:rPr>
              <a:t>Board Member </a:t>
            </a:r>
            <a:r>
              <a:rPr lang="en-US" b="1" err="1">
                <a:latin typeface="Georgia"/>
                <a:cs typeface="Times New Roman"/>
              </a:rPr>
              <a:t>Ostuka</a:t>
            </a:r>
            <a:r>
              <a:rPr lang="en-US">
                <a:latin typeface="Georgia"/>
                <a:cs typeface="Times New Roman"/>
              </a:rPr>
              <a:t>: focused on ensuring smaller CUs remain competitive and can </a:t>
            </a:r>
            <a:r>
              <a:rPr lang="en-US" err="1">
                <a:latin typeface="Georgia"/>
                <a:cs typeface="Times New Roman"/>
              </a:rPr>
              <a:t>enahnce</a:t>
            </a:r>
            <a:r>
              <a:rPr lang="en-US">
                <a:latin typeface="Georgia"/>
                <a:cs typeface="Times New Roman"/>
              </a:rPr>
              <a:t> access in underserved areas</a:t>
            </a:r>
            <a:endParaRPr lang="en-US">
              <a:cs typeface="Times New Roman" panose="02020603050405020304" pitchFamily="18" charset="0"/>
            </a:endParaRPr>
          </a:p>
          <a:p>
            <a:pPr marL="0" indent="0">
              <a:buNone/>
            </a:pPr>
            <a:endParaRPr lang="en-US">
              <a:cs typeface="Times New Roman" panose="02020603050405020304" pitchFamily="18" charset="0"/>
            </a:endParaRPr>
          </a:p>
          <a:p>
            <a:pPr marL="0" indent="0" algn="ctr">
              <a:buNone/>
            </a:pPr>
            <a:endParaRPr lang="en-US" i="1">
              <a:solidFill>
                <a:srgbClr val="342549"/>
              </a:solidFill>
              <a:latin typeface="Times New Roman" panose="02020603050405020304" pitchFamily="18" charset="0"/>
              <a:cs typeface="Times New Roman" panose="02020603050405020304" pitchFamily="18" charset="0"/>
            </a:endParaRPr>
          </a:p>
          <a:p>
            <a:endParaRPr lang="en-US"/>
          </a:p>
        </p:txBody>
      </p:sp>
      <p:pic>
        <p:nvPicPr>
          <p:cNvPr id="4" name="Picture 3" descr="A person in a suit and tie&#10;&#10;Description automatically generated">
            <a:extLst>
              <a:ext uri="{FF2B5EF4-FFF2-40B4-BE49-F238E27FC236}">
                <a16:creationId xmlns:a16="http://schemas.microsoft.com/office/drawing/2014/main" id="{B50468F2-5BF7-10BB-6E09-A79375DEEE27}"/>
              </a:ext>
            </a:extLst>
          </p:cNvPr>
          <p:cNvPicPr>
            <a:picLocks noChangeAspect="1"/>
          </p:cNvPicPr>
          <p:nvPr/>
        </p:nvPicPr>
        <p:blipFill>
          <a:blip r:embed="rId2"/>
          <a:stretch>
            <a:fillRect/>
          </a:stretch>
        </p:blipFill>
        <p:spPr>
          <a:xfrm>
            <a:off x="2080919" y="1367649"/>
            <a:ext cx="2028238" cy="2843295"/>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640D683C-5F23-4845-7004-DE6D1EB455E2}"/>
              </a:ext>
            </a:extLst>
          </p:cNvPr>
          <p:cNvPicPr>
            <a:picLocks noChangeAspect="1"/>
          </p:cNvPicPr>
          <p:nvPr/>
        </p:nvPicPr>
        <p:blipFill>
          <a:blip r:embed="rId3"/>
          <a:stretch>
            <a:fillRect/>
          </a:stretch>
        </p:blipFill>
        <p:spPr>
          <a:xfrm>
            <a:off x="4968993" y="1367864"/>
            <a:ext cx="2028237" cy="2842865"/>
          </a:xfrm>
          <a:prstGeom prst="rect">
            <a:avLst/>
          </a:prstGeom>
        </p:spPr>
      </p:pic>
      <p:pic>
        <p:nvPicPr>
          <p:cNvPr id="6" name="Picture 5" descr="A person smiling in front of a flag&#10;&#10;Description automatically generated">
            <a:extLst>
              <a:ext uri="{FF2B5EF4-FFF2-40B4-BE49-F238E27FC236}">
                <a16:creationId xmlns:a16="http://schemas.microsoft.com/office/drawing/2014/main" id="{E6340273-D8EA-BFA5-396E-10C09F71876E}"/>
              </a:ext>
            </a:extLst>
          </p:cNvPr>
          <p:cNvPicPr>
            <a:picLocks noChangeAspect="1"/>
          </p:cNvPicPr>
          <p:nvPr/>
        </p:nvPicPr>
        <p:blipFill>
          <a:blip r:embed="rId4"/>
          <a:stretch>
            <a:fillRect/>
          </a:stretch>
        </p:blipFill>
        <p:spPr>
          <a:xfrm>
            <a:off x="7857067" y="1367649"/>
            <a:ext cx="2028238" cy="2843295"/>
          </a:xfrm>
          <a:prstGeom prst="rect">
            <a:avLst/>
          </a:prstGeom>
        </p:spPr>
      </p:pic>
    </p:spTree>
    <p:extLst>
      <p:ext uri="{BB962C8B-B14F-4D97-AF65-F5344CB8AC3E}">
        <p14:creationId xmlns:p14="http://schemas.microsoft.com/office/powerpoint/2010/main" val="98905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B5ED-FAEB-C6D8-45C5-5C21FBE4B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14B7E-6A89-4A06-E7AE-FCA04A169259}"/>
              </a:ext>
            </a:extLst>
          </p:cNvPr>
          <p:cNvSpPr>
            <a:spLocks noGrp="1"/>
          </p:cNvSpPr>
          <p:nvPr>
            <p:ph type="ctrTitle"/>
          </p:nvPr>
        </p:nvSpPr>
        <p:spPr>
          <a:xfrm>
            <a:off x="990600" y="438019"/>
            <a:ext cx="9982200" cy="730146"/>
          </a:xfrm>
        </p:spPr>
        <p:txBody>
          <a:bodyPr/>
          <a:lstStyle/>
          <a:p>
            <a:pPr algn="ctr"/>
            <a:r>
              <a:rPr lang="en-US" b="1">
                <a:latin typeface="Georgia"/>
                <a:cs typeface="Arial"/>
              </a:rPr>
              <a:t>Consumer Financial Protection Bureau</a:t>
            </a:r>
            <a:endParaRPr lang="en-US" b="1"/>
          </a:p>
        </p:txBody>
      </p:sp>
      <p:sp>
        <p:nvSpPr>
          <p:cNvPr id="3" name="Text Placeholder 2">
            <a:extLst>
              <a:ext uri="{FF2B5EF4-FFF2-40B4-BE49-F238E27FC236}">
                <a16:creationId xmlns:a16="http://schemas.microsoft.com/office/drawing/2014/main" id="{9B1A9D60-0DC8-2309-7C4F-817465D35B86}"/>
              </a:ext>
            </a:extLst>
          </p:cNvPr>
          <p:cNvSpPr>
            <a:spLocks noGrp="1"/>
          </p:cNvSpPr>
          <p:nvPr>
            <p:ph type="body" sz="quarter" idx="10"/>
          </p:nvPr>
        </p:nvSpPr>
        <p:spPr>
          <a:xfrm>
            <a:off x="990600" y="1558917"/>
            <a:ext cx="5269089" cy="4964182"/>
          </a:xfrm>
        </p:spPr>
        <p:txBody>
          <a:bodyPr vert="horz" lIns="91440" tIns="45720" rIns="91440" bIns="45720" rtlCol="0" anchor="t">
            <a:normAutofit/>
          </a:bodyPr>
          <a:lstStyle/>
          <a:p>
            <a:r>
              <a:rPr lang="en-US" b="1">
                <a:latin typeface="Georgia"/>
              </a:rPr>
              <a:t>Director Rohit Chopra</a:t>
            </a:r>
            <a:r>
              <a:rPr lang="en-US">
                <a:latin typeface="Georgia"/>
              </a:rPr>
              <a:t>, former FTC Commissioner, prefers to rely on supervisory guidance, advisory opinions, and blogs to issue policy directives</a:t>
            </a:r>
            <a:endParaRPr lang="en-US"/>
          </a:p>
          <a:p>
            <a:endParaRPr lang="en-US">
              <a:latin typeface="Georgia"/>
              <a:cs typeface="Times New Roman"/>
            </a:endParaRPr>
          </a:p>
          <a:p>
            <a:r>
              <a:rPr lang="en-US">
                <a:latin typeface="Georgia"/>
                <a:cs typeface="Times New Roman"/>
              </a:rPr>
              <a:t>CFPB Director is subject to removal by the president – 2024 election may change things</a:t>
            </a:r>
            <a:endParaRPr lang="en-US">
              <a:cs typeface="Times New Roman" panose="02020603050405020304" pitchFamily="18" charset="0"/>
            </a:endParaRPr>
          </a:p>
          <a:p>
            <a:endParaRPr lang="en-US">
              <a:cs typeface="Times New Roman" panose="02020603050405020304" pitchFamily="18" charset="0"/>
            </a:endParaRPr>
          </a:p>
          <a:p>
            <a:r>
              <a:rPr lang="en-US">
                <a:latin typeface="Georgia"/>
                <a:cs typeface="Times New Roman"/>
              </a:rPr>
              <a:t>CFPB to issue proposals on overdraft and NSF soon. Also anticipating final rule on credit card late fees</a:t>
            </a:r>
            <a:endParaRPr lang="en-US">
              <a:cs typeface="Times New Roman" panose="02020603050405020304" pitchFamily="18" charset="0"/>
            </a:endParaRPr>
          </a:p>
          <a:p>
            <a:pPr lvl="1">
              <a:buFont typeface="Courier New" panose="020B0604020202020204" pitchFamily="34" charset="0"/>
              <a:buChar char="o"/>
            </a:pPr>
            <a:r>
              <a:rPr lang="en-US">
                <a:latin typeface="Georgia"/>
                <a:cs typeface="Times New Roman"/>
              </a:rPr>
              <a:t>Other future rulemakings: Section 1033 open banking final rule, nonbank payment providers as "larger participants" final rule</a:t>
            </a:r>
            <a:endParaRPr lang="en-US">
              <a:cs typeface="Times New Roman" panose="02020603050405020304" pitchFamily="18" charset="0"/>
            </a:endParaRPr>
          </a:p>
          <a:p>
            <a:endParaRPr lang="en-US">
              <a:cs typeface="Times New Roman" panose="02020603050405020304" pitchFamily="18" charset="0"/>
            </a:endParaRPr>
          </a:p>
          <a:p>
            <a:pPr marL="0" indent="0">
              <a:buNone/>
            </a:pPr>
            <a:endParaRPr lang="en-US">
              <a:cs typeface="Times New Roman" panose="02020603050405020304" pitchFamily="18" charset="0"/>
            </a:endParaRPr>
          </a:p>
          <a:p>
            <a:pPr marL="0" indent="0" algn="ctr">
              <a:buNone/>
            </a:pPr>
            <a:endParaRPr lang="en-US" i="1">
              <a:solidFill>
                <a:srgbClr val="342549"/>
              </a:solidFill>
              <a:latin typeface="Times New Roman" panose="02020603050405020304" pitchFamily="18" charset="0"/>
              <a:cs typeface="Times New Roman" panose="02020603050405020304" pitchFamily="18" charset="0"/>
            </a:endParaRPr>
          </a:p>
          <a:p>
            <a:endParaRPr lang="en-US">
              <a:cs typeface="Times New Roman" panose="02020603050405020304" pitchFamily="18" charset="0"/>
            </a:endParaRPr>
          </a:p>
        </p:txBody>
      </p:sp>
      <p:pic>
        <p:nvPicPr>
          <p:cNvPr id="5" name="Picture 4" descr="A person in a suit and tie standing next to a flag&#10;&#10;Description automatically generated">
            <a:extLst>
              <a:ext uri="{FF2B5EF4-FFF2-40B4-BE49-F238E27FC236}">
                <a16:creationId xmlns:a16="http://schemas.microsoft.com/office/drawing/2014/main" id="{B366F163-1542-0ECB-75A1-08C3115DC10E}"/>
              </a:ext>
            </a:extLst>
          </p:cNvPr>
          <p:cNvPicPr>
            <a:picLocks noChangeAspect="1"/>
          </p:cNvPicPr>
          <p:nvPr/>
        </p:nvPicPr>
        <p:blipFill>
          <a:blip r:embed="rId2"/>
          <a:stretch>
            <a:fillRect/>
          </a:stretch>
        </p:blipFill>
        <p:spPr>
          <a:xfrm>
            <a:off x="6226048" y="1561630"/>
            <a:ext cx="4744645" cy="4750741"/>
          </a:xfrm>
          <a:prstGeom prst="rect">
            <a:avLst/>
          </a:prstGeom>
        </p:spPr>
      </p:pic>
    </p:spTree>
    <p:extLst>
      <p:ext uri="{BB962C8B-B14F-4D97-AF65-F5344CB8AC3E}">
        <p14:creationId xmlns:p14="http://schemas.microsoft.com/office/powerpoint/2010/main" val="1249905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BF965-AC61-E5C9-04E1-6BAD79683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E95619-3853-9268-D4BE-1A95BD8D7B37}"/>
              </a:ext>
            </a:extLst>
          </p:cNvPr>
          <p:cNvSpPr>
            <a:spLocks noGrp="1"/>
          </p:cNvSpPr>
          <p:nvPr>
            <p:ph type="ctrTitle"/>
          </p:nvPr>
        </p:nvSpPr>
        <p:spPr>
          <a:xfrm>
            <a:off x="990600" y="438019"/>
            <a:ext cx="9982200" cy="730146"/>
          </a:xfrm>
        </p:spPr>
        <p:txBody>
          <a:bodyPr/>
          <a:lstStyle/>
          <a:p>
            <a:pPr algn="ctr"/>
            <a:r>
              <a:rPr lang="en-US" b="1">
                <a:latin typeface="Georgia"/>
                <a:cs typeface="Arial"/>
              </a:rPr>
              <a:t>Federal Reserve</a:t>
            </a:r>
            <a:endParaRPr lang="en-US" b="1"/>
          </a:p>
        </p:txBody>
      </p:sp>
      <p:sp>
        <p:nvSpPr>
          <p:cNvPr id="3" name="Text Placeholder 2">
            <a:extLst>
              <a:ext uri="{FF2B5EF4-FFF2-40B4-BE49-F238E27FC236}">
                <a16:creationId xmlns:a16="http://schemas.microsoft.com/office/drawing/2014/main" id="{181ED6D0-9865-7563-2277-B5685F4F91C3}"/>
              </a:ext>
            </a:extLst>
          </p:cNvPr>
          <p:cNvSpPr>
            <a:spLocks noGrp="1"/>
          </p:cNvSpPr>
          <p:nvPr>
            <p:ph type="body" sz="quarter" idx="10"/>
          </p:nvPr>
        </p:nvSpPr>
        <p:spPr>
          <a:xfrm>
            <a:off x="990600" y="1558917"/>
            <a:ext cx="9982200" cy="4964182"/>
          </a:xfrm>
        </p:spPr>
        <p:txBody>
          <a:bodyPr vert="horz" lIns="91440" tIns="45720" rIns="91440" bIns="45720" rtlCol="0" anchor="t">
            <a:normAutofit fontScale="92500" lnSpcReduction="10000"/>
          </a:bodyPr>
          <a:lstStyle/>
          <a:p>
            <a:r>
              <a:rPr lang="en-US" dirty="0">
                <a:latin typeface="Georgia"/>
              </a:rPr>
              <a:t>Interchange fee cap is currently set at 21 cents plus a 5 basis point ad valorem component (multiplied by the value of the transaction), plus a 1.0 cent fraud-prevention adjustment, if eligible</a:t>
            </a:r>
            <a:endParaRPr lang="en-US" dirty="0"/>
          </a:p>
          <a:p>
            <a:pPr lvl="1">
              <a:buFont typeface="Courier New" panose="020B0604020202020204" pitchFamily="34" charset="0"/>
              <a:buChar char="o"/>
            </a:pPr>
            <a:r>
              <a:rPr lang="en-US" sz="1800" dirty="0">
                <a:latin typeface="Georgia"/>
              </a:rPr>
              <a:t>The 21-cent base component must be “reasonable and proportional” to issuer costs</a:t>
            </a:r>
            <a:endParaRPr lang="en-US" sz="1800" dirty="0"/>
          </a:p>
          <a:p>
            <a:r>
              <a:rPr lang="en-US" b="1" dirty="0">
                <a:latin typeface="Georgia"/>
                <a:cs typeface="Arial"/>
              </a:rPr>
              <a:t>Regulatory:</a:t>
            </a:r>
            <a:endParaRPr lang="en-US" b="1" dirty="0">
              <a:cs typeface="Arial"/>
            </a:endParaRPr>
          </a:p>
          <a:p>
            <a:pPr lvl="1">
              <a:buFont typeface="Courier New" panose="020B0604020202020204" pitchFamily="34" charset="0"/>
              <a:buChar char="o"/>
            </a:pPr>
            <a:r>
              <a:rPr lang="en-US" sz="1800" dirty="0">
                <a:latin typeface="Georgia"/>
                <a:cs typeface="Arial"/>
              </a:rPr>
              <a:t>Merchants</a:t>
            </a:r>
            <a:r>
              <a:rPr lang="en-US" sz="1800" dirty="0">
                <a:latin typeface="Georgia"/>
              </a:rPr>
              <a:t> petitioned the Fed to lower the interchange cap, arguing that the Durbin Amendment and its Reg II rule require it to reevaluate the costs to issuers and potentially reset the interchange fee cap</a:t>
            </a:r>
            <a:endParaRPr lang="en-US" sz="1800" dirty="0"/>
          </a:p>
          <a:p>
            <a:pPr lvl="1">
              <a:buFont typeface="Courier New" panose="020B0604020202020204" pitchFamily="34" charset="0"/>
              <a:buChar char="o"/>
            </a:pPr>
            <a:r>
              <a:rPr lang="en-US" sz="1800" dirty="0">
                <a:latin typeface="Georgia"/>
              </a:rPr>
              <a:t>In October, the Board proposed amendments to Reg II to adjust the interchange fee cap:</a:t>
            </a:r>
            <a:r>
              <a:rPr lang="en-US" sz="1800" dirty="0">
                <a:latin typeface="Georgia"/>
                <a:cs typeface="Times New Roman"/>
              </a:rPr>
              <a:t> (1) </a:t>
            </a:r>
            <a:r>
              <a:rPr lang="en-US" dirty="0">
                <a:latin typeface="Georgia"/>
                <a:cs typeface="Times New Roman"/>
              </a:rPr>
              <a:t>Base</a:t>
            </a:r>
            <a:r>
              <a:rPr lang="en-US" sz="1600" i="0" dirty="0">
                <a:latin typeface="Georgia"/>
                <a:cs typeface="Times New Roman"/>
              </a:rPr>
              <a:t> component decreased to 14.4 cents</a:t>
            </a:r>
            <a:r>
              <a:rPr lang="en-US" dirty="0">
                <a:latin typeface="Georgia"/>
                <a:cs typeface="Times New Roman"/>
              </a:rPr>
              <a:t> and (2) ad valorem component decreased from 5 basis points to 4 basis points, but (3) the fraud-prevention adjustment increased from 1.0 cents to 1.3 cents</a:t>
            </a:r>
            <a:endParaRPr lang="en-US" sz="1600" i="0" dirty="0">
              <a:latin typeface="Georgia"/>
              <a:cs typeface="Times New Roman"/>
            </a:endParaRPr>
          </a:p>
          <a:p>
            <a:pPr lvl="2">
              <a:buFont typeface="Wingdings" panose="020B0604020202020204" pitchFamily="34" charset="0"/>
              <a:buChar char="§"/>
            </a:pPr>
            <a:r>
              <a:rPr lang="en-US" sz="1600" dirty="0">
                <a:latin typeface="Georgia"/>
                <a:cs typeface="Times New Roman"/>
              </a:rPr>
              <a:t>Cap would automatically adjust every other year based on data from the Board's biennial survey of large debit card issuers</a:t>
            </a:r>
          </a:p>
          <a:p>
            <a:r>
              <a:rPr lang="en-US" b="1" dirty="0">
                <a:latin typeface="Georgia"/>
                <a:cs typeface="Times New Roman"/>
              </a:rPr>
              <a:t>Legal:</a:t>
            </a:r>
          </a:p>
          <a:p>
            <a:pPr lvl="1"/>
            <a:r>
              <a:rPr lang="en-US" sz="1800" dirty="0">
                <a:latin typeface="Georgia"/>
                <a:cs typeface="Arial"/>
              </a:rPr>
              <a:t>The Supreme Court granted review in </a:t>
            </a:r>
            <a:r>
              <a:rPr lang="en-US" sz="1800" i="1" dirty="0">
                <a:latin typeface="Georgia"/>
                <a:cs typeface="Arial"/>
              </a:rPr>
              <a:t>Corner Post, Inc. v. Bd. of Governors of Fed. </a:t>
            </a:r>
            <a:r>
              <a:rPr lang="en-US" sz="1800" i="1" err="1">
                <a:latin typeface="Georgia"/>
                <a:cs typeface="Arial"/>
              </a:rPr>
              <a:t>Rsrv</a:t>
            </a:r>
            <a:r>
              <a:rPr lang="en-US" sz="1800" i="1" dirty="0">
                <a:latin typeface="Georgia"/>
                <a:cs typeface="Arial"/>
              </a:rPr>
              <a:t>. Sys.</a:t>
            </a:r>
            <a:r>
              <a:rPr lang="en-US" sz="1800" dirty="0">
                <a:latin typeface="Georgia"/>
                <a:cs typeface="Arial"/>
              </a:rPr>
              <a:t> to consider whether the challenge to the Reg II rulemaking exceeded the 6-year statute of limitations in the Administrative Procedure Act </a:t>
            </a:r>
          </a:p>
          <a:p>
            <a:pPr lvl="1"/>
            <a:endParaRPr lang="en-US" sz="1800" dirty="0">
              <a:solidFill>
                <a:srgbClr val="021B32"/>
              </a:solidFill>
              <a:latin typeface="Georgia"/>
              <a:cs typeface="Arial"/>
            </a:endParaRPr>
          </a:p>
          <a:p>
            <a:pPr lvl="1"/>
            <a:endParaRPr lang="en-US" sz="1800" dirty="0">
              <a:solidFill>
                <a:srgbClr val="021B32"/>
              </a:solidFill>
              <a:latin typeface="Georgia"/>
              <a:cs typeface="Arial"/>
            </a:endParaRPr>
          </a:p>
          <a:p>
            <a:pPr lvl="1"/>
            <a:endParaRPr lang="en-US" sz="1800" dirty="0">
              <a:latin typeface="Arial"/>
              <a:cs typeface="Arial"/>
            </a:endParaRPr>
          </a:p>
          <a:p>
            <a:endParaRPr lang="en-US" sz="2400" dirty="0">
              <a:cs typeface="Times New Roman" panose="02020603050405020304" pitchFamily="18" charset="0"/>
            </a:endParaRPr>
          </a:p>
          <a:p>
            <a:pPr marL="0" indent="0">
              <a:buNone/>
            </a:pPr>
            <a:endParaRPr lang="en-US">
              <a:cs typeface="Times New Roman" panose="02020603050405020304" pitchFamily="18" charset="0"/>
            </a:endParaRPr>
          </a:p>
          <a:p>
            <a:pPr marL="0" indent="0" algn="ctr">
              <a:buNone/>
            </a:pPr>
            <a:endParaRPr lang="en-US" i="1">
              <a:solidFill>
                <a:srgbClr val="342549"/>
              </a:solidFill>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68895027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342549"/>
      </a:dk2>
      <a:lt2>
        <a:srgbClr val="E7E6E6"/>
      </a:lt2>
      <a:accent1>
        <a:srgbClr val="342549"/>
      </a:accent1>
      <a:accent2>
        <a:srgbClr val="F7EDE4"/>
      </a:accent2>
      <a:accent3>
        <a:srgbClr val="000000"/>
      </a:accent3>
      <a:accent4>
        <a:srgbClr val="000000"/>
      </a:accent4>
      <a:accent5>
        <a:srgbClr val="FFFFF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D021EAD-1531-0244-B12D-22A9964DB2D3}" vid="{73C7BD08-1327-F947-B8FA-06EDFD747F6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E19B718B37E842961095DE8D05989D" ma:contentTypeVersion="11" ma:contentTypeDescription="Create a new document." ma:contentTypeScope="" ma:versionID="0ebd8388e8fce0e5d4d6bf348c045119">
  <xsd:schema xmlns:xsd="http://www.w3.org/2001/XMLSchema" xmlns:xs="http://www.w3.org/2001/XMLSchema" xmlns:p="http://schemas.microsoft.com/office/2006/metadata/properties" xmlns:ns2="9e39d843-9cc0-443d-9ed8-5c4a00f8c039" xmlns:ns3="f261d349-1a51-4b4d-b0a0-30a0bd09099f" targetNamespace="http://schemas.microsoft.com/office/2006/metadata/properties" ma:root="true" ma:fieldsID="05575221e506b5da0c480f412de49dd1" ns2:_="" ns3:_="">
    <xsd:import namespace="9e39d843-9cc0-443d-9ed8-5c4a00f8c039"/>
    <xsd:import namespace="f261d349-1a51-4b4d-b0a0-30a0bd09099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9d843-9cc0-443d-9ed8-5c4a00f8c0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8085d05-ad83-4dd0-b759-13045cd2e84d"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61d349-1a51-4b4d-b0a0-30a0bd09099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2f79009-ed00-4513-84cf-3c6b06fe3424}" ma:internalName="TaxCatchAll" ma:showField="CatchAllData" ma:web="f261d349-1a51-4b4d-b0a0-30a0bd09099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39d843-9cc0-443d-9ed8-5c4a00f8c039">
      <Terms xmlns="http://schemas.microsoft.com/office/infopath/2007/PartnerControls"/>
    </lcf76f155ced4ddcb4097134ff3c332f>
    <TaxCatchAll xmlns="f261d349-1a51-4b4d-b0a0-30a0bd09099f" xsi:nil="true"/>
  </documentManagement>
</p:properties>
</file>

<file path=customXml/itemProps1.xml><?xml version="1.0" encoding="utf-8"?>
<ds:datastoreItem xmlns:ds="http://schemas.openxmlformats.org/officeDocument/2006/customXml" ds:itemID="{F12F96AE-3C9E-4101-9B48-19E552F088A8}">
  <ds:schemaRefs>
    <ds:schemaRef ds:uri="9e39d843-9cc0-443d-9ed8-5c4a00f8c039"/>
    <ds:schemaRef ds:uri="f261d349-1a51-4b4d-b0a0-30a0bd0909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3B9CE1-F51F-43BC-83BB-BEF2ABB5AC34}">
  <ds:schemaRefs>
    <ds:schemaRef ds:uri="http://schemas.microsoft.com/sharepoint/v3/contenttype/forms"/>
  </ds:schemaRefs>
</ds:datastoreItem>
</file>

<file path=customXml/itemProps3.xml><?xml version="1.0" encoding="utf-8"?>
<ds:datastoreItem xmlns:ds="http://schemas.openxmlformats.org/officeDocument/2006/customXml" ds:itemID="{14EB296D-8F1F-4365-B32F-E4F46BB3465D}">
  <ds:schemaRefs>
    <ds:schemaRef ds:uri="9e39d843-9cc0-443d-9ed8-5c4a00f8c039"/>
    <ds:schemaRef ds:uri="f261d349-1a51-4b4d-b0a0-30a0bd0909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PPT24</Template>
  <TotalTime>0</TotalTime>
  <Words>475</Words>
  <Application>Microsoft Office PowerPoint</Application>
  <PresentationFormat>Widescreen</PresentationFormat>
  <Paragraphs>60</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Courier New</vt:lpstr>
      <vt:lpstr>Georgia</vt:lpstr>
      <vt:lpstr>Times New Roman</vt:lpstr>
      <vt:lpstr>Wingdings</vt:lpstr>
      <vt:lpstr>Office Theme</vt:lpstr>
      <vt:lpstr>Advocacy in the 118th Congress &amp; with Regulators</vt:lpstr>
      <vt:lpstr>The Lay of the Land in Congress</vt:lpstr>
      <vt:lpstr>The Lay of the Land in Financial Services</vt:lpstr>
      <vt:lpstr>The Lay of the Land for Credit Union Legislation</vt:lpstr>
      <vt:lpstr>National Credit Union Administration</vt:lpstr>
      <vt:lpstr>Consumer Financial Protection Bureau</vt:lpstr>
      <vt:lpstr>Federal Reserve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PPT template</dc:title>
  <dc:creator>Abby Gunderson-Schwarz</dc:creator>
  <cp:lastModifiedBy>George McDonald</cp:lastModifiedBy>
  <cp:revision>57</cp:revision>
  <dcterms:created xsi:type="dcterms:W3CDTF">2024-01-08T22:45:33Z</dcterms:created>
  <dcterms:modified xsi:type="dcterms:W3CDTF">2024-01-23T02:53:04Z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0x0101002CE19B718B37E842961095DE8D05989D</vt:lpwstr>
  </property>
  <property fmtid="{D5CDD505-2E9C-101B-9397-08002B2CF9AE}" pid="3" name="MediaServiceImageTags">
    <vt:lpwstr/>
  </property>
</Properties>
</file>