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1"/>
    <p:sldMasterId id="2147483667" r:id="rId2"/>
    <p:sldMasterId id="2147483670" r:id="rId3"/>
    <p:sldMasterId id="2147483672" r:id="rId4"/>
    <p:sldMasterId id="2147483674" r:id="rId5"/>
    <p:sldMasterId id="2147483676" r:id="rId6"/>
    <p:sldMasterId id="2147483678" r:id="rId7"/>
    <p:sldMasterId id="2147483680" r:id="rId8"/>
  </p:sldMasterIdLst>
  <p:notesMasterIdLst>
    <p:notesMasterId r:id="rId25"/>
  </p:notesMasterIdLst>
  <p:sldIdLst>
    <p:sldId id="1565" r:id="rId9"/>
    <p:sldId id="256" r:id="rId10"/>
    <p:sldId id="1562" r:id="rId11"/>
    <p:sldId id="829" r:id="rId12"/>
    <p:sldId id="1554" r:id="rId13"/>
    <p:sldId id="1552" r:id="rId14"/>
    <p:sldId id="1555" r:id="rId15"/>
    <p:sldId id="1557" r:id="rId16"/>
    <p:sldId id="1556" r:id="rId17"/>
    <p:sldId id="1558" r:id="rId18"/>
    <p:sldId id="1560" r:id="rId19"/>
    <p:sldId id="1559" r:id="rId20"/>
    <p:sldId id="1532" r:id="rId21"/>
    <p:sldId id="1563" r:id="rId22"/>
    <p:sldId id="287" r:id="rId23"/>
    <p:sldId id="258" r:id="rId2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5BA622-4D58-6191-4C17-CB415A2236FA}" name="Scott Butterfield" initials="SB" userId="70abc23771eafcd8" providerId="Windows Live"/>
  <p188:author id="{3DC94C2F-A993-D3F6-BD9A-C444E51EC11F}" name="Alison Carr" initials="AC" userId="S::alison@amcconsultingcu.onmicrosoft.com::d789da43-f6a7-4ae9-a278-0be0a5865c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DA"/>
    <a:srgbClr val="000000"/>
    <a:srgbClr val="741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73" autoAdjust="0"/>
    <p:restoredTop sz="85172" autoAdjust="0"/>
  </p:normalViewPr>
  <p:slideViewPr>
    <p:cSldViewPr snapToGrid="0">
      <p:cViewPr varScale="1">
        <p:scale>
          <a:sx n="76" d="100"/>
          <a:sy n="76" d="100"/>
        </p:scale>
        <p:origin x="23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yourcupartner-my.sharepoint.com/personal/scott_yourcupartner_org/Documents/Scott's%20OneDrive%201-18-23/Current%20Projects/natco%20tren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Asset/Loan</a:t>
            </a:r>
            <a:r>
              <a:rPr lang="en-US" baseline="0" dirty="0"/>
              <a:t> Growth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Sheet3!$A$3</c:f>
              <c:strCache>
                <c:ptCount val="1"/>
                <c:pt idx="0">
                  <c:v>Assets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Sheet3!$B$2:$K$2</c:f>
              <c:numCache>
                <c:formatCode>mmm\-yyyy</c:formatCode>
                <c:ptCount val="10"/>
                <c:pt idx="0">
                  <c:v>41639</c:v>
                </c:pt>
                <c:pt idx="1">
                  <c:v>42004</c:v>
                </c:pt>
                <c:pt idx="2">
                  <c:v>42369</c:v>
                </c:pt>
                <c:pt idx="3">
                  <c:v>42735</c:v>
                </c:pt>
                <c:pt idx="4">
                  <c:v>43100</c:v>
                </c:pt>
                <c:pt idx="5">
                  <c:v>43465</c:v>
                </c:pt>
                <c:pt idx="6">
                  <c:v>43830</c:v>
                </c:pt>
                <c:pt idx="7">
                  <c:v>44196</c:v>
                </c:pt>
                <c:pt idx="8">
                  <c:v>44561</c:v>
                </c:pt>
                <c:pt idx="9">
                  <c:v>44926</c:v>
                </c:pt>
              </c:numCache>
            </c:numRef>
          </c:cat>
          <c:val>
            <c:numRef>
              <c:f>Sheet3!$B$3:$K$3</c:f>
              <c:numCache>
                <c:formatCode>_(* #,##0_);_(* \(#,##0\);_(* "-"??_);_(@_)</c:formatCode>
                <c:ptCount val="10"/>
                <c:pt idx="0">
                  <c:v>28689058</c:v>
                </c:pt>
                <c:pt idx="1">
                  <c:v>27681932</c:v>
                </c:pt>
                <c:pt idx="2">
                  <c:v>27550316</c:v>
                </c:pt>
                <c:pt idx="3">
                  <c:v>27821533</c:v>
                </c:pt>
                <c:pt idx="4">
                  <c:v>28669959</c:v>
                </c:pt>
                <c:pt idx="5">
                  <c:v>29044487</c:v>
                </c:pt>
                <c:pt idx="6">
                  <c:v>29349890</c:v>
                </c:pt>
                <c:pt idx="7">
                  <c:v>36395636</c:v>
                </c:pt>
                <c:pt idx="8">
                  <c:v>40644032</c:v>
                </c:pt>
                <c:pt idx="9">
                  <c:v>42530383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E7-4247-ACE8-0C9B48A68A58}"/>
            </c:ext>
          </c:extLst>
        </c:ser>
        <c:ser>
          <c:idx val="1"/>
          <c:order val="1"/>
          <c:tx>
            <c:strRef>
              <c:f>Sheet3!$A$4</c:f>
              <c:strCache>
                <c:ptCount val="1"/>
                <c:pt idx="0">
                  <c:v>Loans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Sheet3!$B$2:$K$2</c:f>
              <c:numCache>
                <c:formatCode>mmm\-yyyy</c:formatCode>
                <c:ptCount val="10"/>
                <c:pt idx="0">
                  <c:v>41639</c:v>
                </c:pt>
                <c:pt idx="1">
                  <c:v>42004</c:v>
                </c:pt>
                <c:pt idx="2">
                  <c:v>42369</c:v>
                </c:pt>
                <c:pt idx="3">
                  <c:v>42735</c:v>
                </c:pt>
                <c:pt idx="4">
                  <c:v>43100</c:v>
                </c:pt>
                <c:pt idx="5">
                  <c:v>43465</c:v>
                </c:pt>
                <c:pt idx="6">
                  <c:v>43830</c:v>
                </c:pt>
                <c:pt idx="7">
                  <c:v>44196</c:v>
                </c:pt>
                <c:pt idx="8">
                  <c:v>44561</c:v>
                </c:pt>
                <c:pt idx="9">
                  <c:v>44926</c:v>
                </c:pt>
              </c:numCache>
            </c:numRef>
          </c:cat>
          <c:val>
            <c:numRef>
              <c:f>Sheet3!$B$4:$K$4</c:f>
              <c:numCache>
                <c:formatCode>_(* #,##0_);_(* \(#,##0\);_(* "-"??_);_(@_)</c:formatCode>
                <c:ptCount val="10"/>
                <c:pt idx="0">
                  <c:v>17819691</c:v>
                </c:pt>
                <c:pt idx="1">
                  <c:v>19864521</c:v>
                </c:pt>
                <c:pt idx="2">
                  <c:v>18971633</c:v>
                </c:pt>
                <c:pt idx="3">
                  <c:v>19650051</c:v>
                </c:pt>
                <c:pt idx="4">
                  <c:v>20119169</c:v>
                </c:pt>
                <c:pt idx="5">
                  <c:v>20001404</c:v>
                </c:pt>
                <c:pt idx="6">
                  <c:v>21089009</c:v>
                </c:pt>
                <c:pt idx="7">
                  <c:v>21488978</c:v>
                </c:pt>
                <c:pt idx="8">
                  <c:v>23801301</c:v>
                </c:pt>
                <c:pt idx="9">
                  <c:v>31742896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E7-4247-ACE8-0C9B48A68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7471935"/>
        <c:axId val="765626447"/>
      </c:lineChart>
      <c:dateAx>
        <c:axId val="637471935"/>
        <c:scaling>
          <c:orientation val="minMax"/>
        </c:scaling>
        <c:delete val="0"/>
        <c:axPos val="b"/>
        <c:numFmt formatCode="mmm\-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5626447"/>
        <c:crosses val="autoZero"/>
        <c:auto val="1"/>
        <c:lblOffset val="100"/>
        <c:baseTimeUnit val="years"/>
      </c:dateAx>
      <c:valAx>
        <c:axId val="76562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471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Member</a:t>
            </a:r>
            <a:r>
              <a:rPr lang="en-US" baseline="0" dirty="0"/>
              <a:t> Growth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Sheet3!$A$5</c:f>
              <c:strCache>
                <c:ptCount val="1"/>
                <c:pt idx="0">
                  <c:v>Members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Sheet3!$B$2:$K$2</c:f>
              <c:numCache>
                <c:formatCode>mmm\-yyyy</c:formatCode>
                <c:ptCount val="10"/>
                <c:pt idx="0">
                  <c:v>41639</c:v>
                </c:pt>
                <c:pt idx="1">
                  <c:v>42004</c:v>
                </c:pt>
                <c:pt idx="2">
                  <c:v>42369</c:v>
                </c:pt>
                <c:pt idx="3">
                  <c:v>42735</c:v>
                </c:pt>
                <c:pt idx="4">
                  <c:v>43100</c:v>
                </c:pt>
                <c:pt idx="5">
                  <c:v>43465</c:v>
                </c:pt>
                <c:pt idx="6">
                  <c:v>43830</c:v>
                </c:pt>
                <c:pt idx="7">
                  <c:v>44196</c:v>
                </c:pt>
                <c:pt idx="8">
                  <c:v>44561</c:v>
                </c:pt>
                <c:pt idx="9">
                  <c:v>44926</c:v>
                </c:pt>
              </c:numCache>
            </c:numRef>
          </c:cat>
          <c:val>
            <c:numRef>
              <c:f>Sheet3!$B$5:$K$5</c:f>
              <c:numCache>
                <c:formatCode>_(* #,##0_);_(* \(#,##0\);_(* "-"??_);_(@_)</c:formatCode>
                <c:ptCount val="10"/>
                <c:pt idx="0">
                  <c:v>4347</c:v>
                </c:pt>
                <c:pt idx="1">
                  <c:v>4042</c:v>
                </c:pt>
                <c:pt idx="2">
                  <c:v>3883</c:v>
                </c:pt>
                <c:pt idx="3">
                  <c:v>3039</c:v>
                </c:pt>
                <c:pt idx="4">
                  <c:v>3016</c:v>
                </c:pt>
                <c:pt idx="5">
                  <c:v>3079</c:v>
                </c:pt>
                <c:pt idx="6">
                  <c:v>3148</c:v>
                </c:pt>
                <c:pt idx="7">
                  <c:v>3257</c:v>
                </c:pt>
                <c:pt idx="8">
                  <c:v>3411</c:v>
                </c:pt>
                <c:pt idx="9">
                  <c:v>3532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98-477A-A5D9-06B05B724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916591"/>
        <c:axId val="1595848735"/>
      </c:lineChart>
      <c:dateAx>
        <c:axId val="632916591"/>
        <c:scaling>
          <c:orientation val="minMax"/>
        </c:scaling>
        <c:delete val="0"/>
        <c:axPos val="b"/>
        <c:numFmt formatCode="mmm\-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848735"/>
        <c:crosses val="autoZero"/>
        <c:auto val="1"/>
        <c:lblOffset val="100"/>
        <c:baseTimeUnit val="years"/>
      </c:dateAx>
      <c:valAx>
        <c:axId val="1595848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16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44E65463-D79E-8D46-A4FB-97397997237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4B5D89D-64E9-AA40-A5FA-01FE11F38F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6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5D89D-64E9-AA40-A5FA-01FE11F38F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6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5D89D-64E9-AA40-A5FA-01FE11F38F4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06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5D89D-64E9-AA40-A5FA-01FE11F38F4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7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5D89D-64E9-AA40-A5FA-01FE11F38F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4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97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ld 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36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l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173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tin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35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chedu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00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1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7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9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BE286B-C1AF-FC1C-996B-59D7BBEA7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5613" y="1743075"/>
            <a:ext cx="8842375" cy="417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031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BE286B-C1AF-FC1C-996B-59D7BBEA7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5612" y="1743075"/>
            <a:ext cx="4498848" cy="417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D192-A0DD-D571-4F59-B0C62B191F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17664" y="1733550"/>
            <a:ext cx="4494751" cy="4175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82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16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166D3-AFA6-149B-01F8-54406856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8A997-0B2E-6C5B-15F6-156D0F9EF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C1076-1450-6E48-D034-19D3D57420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33168-9BCA-FD49-A5A4-5BA06577032B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DD193-9263-5FB9-6562-EC652BFA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6BA6-59D2-5B77-59BE-15CF6432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BC76C-DB58-154A-A5F0-BD7B7045E7D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logo with text and stars&#10;&#10;Description automatically generated">
            <a:extLst>
              <a:ext uri="{FF2B5EF4-FFF2-40B4-BE49-F238E27FC236}">
                <a16:creationId xmlns:a16="http://schemas.microsoft.com/office/drawing/2014/main" id="{E03AF892-599F-50D6-326A-1C188005A7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A379DD7A-C1B2-082D-AEFC-D0158457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4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object with red outline&#10;&#10;Description automatically generated">
            <a:extLst>
              <a:ext uri="{FF2B5EF4-FFF2-40B4-BE49-F238E27FC236}">
                <a16:creationId xmlns:a16="http://schemas.microsoft.com/office/drawing/2014/main" id="{4756AAA5-95F2-2AC1-9DB9-90C66435F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0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332CACB-DFAF-BD2E-488E-3B1B8246D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6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8585BDA1-F57A-A5D3-65B9-450327035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9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f various companies&#10;&#10;Description automatically generated">
            <a:extLst>
              <a:ext uri="{FF2B5EF4-FFF2-40B4-BE49-F238E27FC236}">
                <a16:creationId xmlns:a16="http://schemas.microsoft.com/office/drawing/2014/main" id="{59C3EC57-5F12-0FD3-1750-97DF3DAE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BE36E97A-6F66-F845-DD51-ACE5114C4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0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schedule&#10;&#10;Description automatically generated">
            <a:extLst>
              <a:ext uri="{FF2B5EF4-FFF2-40B4-BE49-F238E27FC236}">
                <a16:creationId xmlns:a16="http://schemas.microsoft.com/office/drawing/2014/main" id="{9B127219-EF9B-32CA-CE57-51B9AC5E9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7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hyperlink" Target="mailto:scott@yourcupartner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924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33A2-7F5E-09DB-D787-038E47EF67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4800" y="604800"/>
            <a:ext cx="7581600" cy="64109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sz="5000" dirty="0"/>
              <a:t>Background for the Pivot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4DB6EB-A964-0F32-08DB-F13A19A844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9600" y="2596736"/>
            <a:ext cx="6040800" cy="35480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US" sz="2000" dirty="0"/>
              <a:t>Educator Sponsor – Affluent Greenwich, CT</a:t>
            </a:r>
          </a:p>
          <a:p>
            <a:r>
              <a:rPr lang="en-US" sz="2000" dirty="0"/>
              <a:t>Decreased sponsor advocacy</a:t>
            </a:r>
          </a:p>
          <a:p>
            <a:r>
              <a:rPr lang="en-US" sz="2000" dirty="0"/>
              <a:t>Sponsor size shrinking and aging membership</a:t>
            </a:r>
          </a:p>
          <a:p>
            <a:r>
              <a:rPr lang="en-US" sz="2000" dirty="0"/>
              <a:t>Decreasing need for consumer loans</a:t>
            </a:r>
          </a:p>
          <a:p>
            <a:r>
              <a:rPr lang="en-US" sz="2000" dirty="0"/>
              <a:t>Competing head-to-head for prime consumers</a:t>
            </a:r>
          </a:p>
          <a:p>
            <a:r>
              <a:rPr lang="en-US" sz="2000" dirty="0"/>
              <a:t>CU was $25 million assets – limited capacity</a:t>
            </a:r>
          </a:p>
          <a:p>
            <a:r>
              <a:rPr lang="en-US" sz="2000" dirty="0"/>
              <a:t>Older sponsor based board of directors</a:t>
            </a:r>
          </a:p>
          <a:p>
            <a:r>
              <a:rPr lang="en-US" sz="2000" dirty="0"/>
              <a:t>CU long term trend of negative member growth, thin margins, and mediocre loan growth</a:t>
            </a:r>
          </a:p>
          <a:p>
            <a:endParaRPr lang="en-US" sz="1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BD069-DFBB-A24B-17C3-CDA8440E08A9}"/>
              </a:ext>
            </a:extLst>
          </p:cNvPr>
          <p:cNvSpPr txBox="1"/>
          <p:nvPr/>
        </p:nvSpPr>
        <p:spPr>
          <a:xfrm>
            <a:off x="6983552" y="1858072"/>
            <a:ext cx="5085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accent2"/>
                </a:solidFill>
                <a:effectLst/>
                <a:latin typeface="Source Sans Pro" panose="020B0503030403020204" pitchFamily="34" charset="0"/>
              </a:rPr>
              <a:t>From 2012 to 2016 – membership growth was negative. In 2016, the year they committed to the big pivot, their net worth ratio was at 6.94%, net membership was negative -21.74%, ROAA was 0.41% and assets were $28.7 million.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E5FF30-0584-D808-6D78-343F98A7BBF0}"/>
              </a:ext>
            </a:extLst>
          </p:cNvPr>
          <p:cNvSpPr/>
          <p:nvPr/>
        </p:nvSpPr>
        <p:spPr>
          <a:xfrm>
            <a:off x="8560800" y="4708800"/>
            <a:ext cx="3507968" cy="19224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44013-837E-535C-272B-A6C0D28B7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199" y="3676798"/>
            <a:ext cx="4330833" cy="27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24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1C11-1887-C21E-67A9-AA574FFC17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8000" y="486664"/>
            <a:ext cx="5068800" cy="7364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Pivot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45BB1-33A4-F164-B7DE-55A8239D8097}"/>
              </a:ext>
            </a:extLst>
          </p:cNvPr>
          <p:cNvSpPr/>
          <p:nvPr/>
        </p:nvSpPr>
        <p:spPr>
          <a:xfrm>
            <a:off x="165600" y="187200"/>
            <a:ext cx="2296800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E4575-EA4B-74E4-05A0-9FE93100921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3788" y="1823872"/>
            <a:ext cx="10518822" cy="445533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/>
              <a:t>Honest reflection about sustainability</a:t>
            </a:r>
          </a:p>
          <a:p>
            <a:r>
              <a:rPr lang="en-US" dirty="0"/>
              <a:t>High commitment – leadership didn’t want CU to go away. Willing to work hard to reinvent</a:t>
            </a:r>
          </a:p>
          <a:p>
            <a:r>
              <a:rPr lang="en-US" dirty="0"/>
              <a:t>Broad search for a Sponsor/community/group that still needed a credit union. </a:t>
            </a:r>
          </a:p>
          <a:p>
            <a:r>
              <a:rPr lang="en-US" dirty="0"/>
              <a:t>Research, due diligence – Identified Stamford, CT – working class, Hispanic and immigrant community</a:t>
            </a:r>
          </a:p>
          <a:p>
            <a:r>
              <a:rPr lang="en-US" b="1" dirty="0">
                <a:solidFill>
                  <a:schemeClr val="accent2"/>
                </a:solidFill>
              </a:rPr>
              <a:t>2016 Business plan</a:t>
            </a:r>
          </a:p>
          <a:p>
            <a:pPr lvl="1"/>
            <a:r>
              <a:rPr lang="en-US" dirty="0"/>
              <a:t>Reimaging purpose, mission, vision and values</a:t>
            </a:r>
          </a:p>
          <a:p>
            <a:pPr lvl="1"/>
            <a:r>
              <a:rPr lang="en-US" dirty="0"/>
              <a:t>Rework product features, underwriting</a:t>
            </a:r>
          </a:p>
          <a:p>
            <a:pPr lvl="1"/>
            <a:r>
              <a:rPr lang="en-US" dirty="0"/>
              <a:t>Financial educators</a:t>
            </a:r>
          </a:p>
          <a:p>
            <a:pPr lvl="1"/>
            <a:r>
              <a:rPr lang="en-US" dirty="0"/>
              <a:t>Lending – ITIN, risk-based lending</a:t>
            </a:r>
          </a:p>
          <a:p>
            <a:pPr lvl="1"/>
            <a:r>
              <a:rPr lang="en-US" dirty="0"/>
              <a:t>DEI – </a:t>
            </a:r>
          </a:p>
          <a:p>
            <a:pPr lvl="1"/>
            <a:r>
              <a:rPr lang="en-US" dirty="0"/>
              <a:t>Translations</a:t>
            </a:r>
          </a:p>
          <a:p>
            <a:pPr lvl="1"/>
            <a:r>
              <a:rPr lang="en-US" dirty="0"/>
              <a:t>Community partnerships</a:t>
            </a:r>
          </a:p>
          <a:p>
            <a:pPr lvl="1"/>
            <a:r>
              <a:rPr lang="en-US" dirty="0"/>
              <a:t>Intentional marketing in new community.</a:t>
            </a:r>
          </a:p>
          <a:p>
            <a:pPr lvl="1"/>
            <a:r>
              <a:rPr lang="en-US" dirty="0"/>
              <a:t>Board recruitment &amp; leadership development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17E6F-6892-A15B-1824-3924EC6299BC}"/>
              </a:ext>
            </a:extLst>
          </p:cNvPr>
          <p:cNvSpPr/>
          <p:nvPr/>
        </p:nvSpPr>
        <p:spPr>
          <a:xfrm>
            <a:off x="8600400" y="4594800"/>
            <a:ext cx="3452400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7CC6C-7CB5-370D-A27D-1DBE0D1F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868" y="3508282"/>
            <a:ext cx="3401863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70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1C8A9A-A4D0-CC3D-0D76-91E6CC9E14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33600" y="566725"/>
            <a:ext cx="5478561" cy="8048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Relevance and 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1A6FF-E37F-DA72-02C4-E1C48E4F3826}"/>
              </a:ext>
            </a:extLst>
          </p:cNvPr>
          <p:cNvSpPr/>
          <p:nvPr/>
        </p:nvSpPr>
        <p:spPr>
          <a:xfrm>
            <a:off x="165600" y="187200"/>
            <a:ext cx="2296800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12B11-E86C-912B-2E8B-DEE9C7CC298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96960" y="1887794"/>
            <a:ext cx="5799040" cy="416380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dirty="0"/>
              <a:t>Today, MCU </a:t>
            </a:r>
            <a:r>
              <a:rPr lang="en-US" sz="3200" b="1" dirty="0">
                <a:solidFill>
                  <a:schemeClr val="accent2"/>
                </a:solidFill>
              </a:rPr>
              <a:t>excels</a:t>
            </a:r>
            <a:r>
              <a:rPr lang="en-US" sz="3200" dirty="0"/>
              <a:t> at: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Bilingual/translation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Risk based and ITIN lending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Financial education 100% FICEP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Board and staff diversity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Community outreach with top nonprofits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Non – Citizen support and lending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Membership giveback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Succession development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Grant awards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50ADCE-8066-AAA3-4C29-16FDE146AE0F}"/>
              </a:ext>
            </a:extLst>
          </p:cNvPr>
          <p:cNvSpPr/>
          <p:nvPr/>
        </p:nvSpPr>
        <p:spPr>
          <a:xfrm>
            <a:off x="8406581" y="4365909"/>
            <a:ext cx="3647187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0CE80D-49E2-553E-89EE-3024AF3D0D8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70406" y="2273050"/>
            <a:ext cx="4331639" cy="346904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800" b="1" i="0" dirty="0">
                <a:solidFill>
                  <a:schemeClr val="accent2"/>
                </a:solidFill>
                <a:effectLst/>
              </a:rPr>
              <a:t>Member Testimonial </a:t>
            </a:r>
            <a:r>
              <a:rPr lang="en-US" sz="2800" b="1" i="1" dirty="0">
                <a:solidFill>
                  <a:schemeClr val="accent2"/>
                </a:solidFill>
                <a:effectLst/>
              </a:rPr>
              <a:t>– </a:t>
            </a:r>
            <a:r>
              <a:rPr lang="en-US" sz="2800" b="0" i="1" dirty="0">
                <a:effectLst/>
              </a:rPr>
              <a:t>“I came to this country in 2009 without knowing the Economic System.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800" b="0" i="1" dirty="0">
                <a:effectLst/>
              </a:rPr>
              <a:t>It was not until 2014 that I met MCU, only with the intention of saving and not paying bank account maintenance fees. But I received much more than that, they received me with kindness, and gave me the opportunity to pay off my debts, bein</a:t>
            </a:r>
            <a:r>
              <a:rPr lang="en-US" sz="2800" i="1" dirty="0"/>
              <a:t>g</a:t>
            </a:r>
            <a:r>
              <a:rPr lang="en-US" sz="2800" b="0" i="1" dirty="0">
                <a:effectLst/>
              </a:rPr>
              <a:t> able to have our first new car.”</a:t>
            </a:r>
            <a:endParaRPr lang="en-US" sz="28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2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A624-41E9-5DE5-DC3B-AFCD557405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19580" y="606783"/>
            <a:ext cx="6714356" cy="612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Credit union is </a:t>
            </a:r>
            <a:r>
              <a:rPr lang="en-US" sz="3400" b="1" dirty="0">
                <a:solidFill>
                  <a:schemeClr val="accent2"/>
                </a:solidFill>
              </a:rPr>
              <a:t>PROSPERING</a:t>
            </a:r>
            <a:r>
              <a:rPr lang="en-US" sz="3400" dirty="0"/>
              <a:t> 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again!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413368A-D7B4-DBB7-7522-67A3C0E89F9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0878276"/>
              </p:ext>
            </p:extLst>
          </p:nvPr>
        </p:nvGraphicFramePr>
        <p:xfrm>
          <a:off x="383458" y="2351651"/>
          <a:ext cx="5165008" cy="3459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F8E3633-3153-9D51-F370-2C8BD906D3CB}"/>
              </a:ext>
            </a:extLst>
          </p:cNvPr>
          <p:cNvSpPr/>
          <p:nvPr/>
        </p:nvSpPr>
        <p:spPr>
          <a:xfrm>
            <a:off x="8592909" y="4191387"/>
            <a:ext cx="3427025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16BAAC4-3535-D200-90BC-458291FA6B13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92423064"/>
              </p:ext>
            </p:extLst>
          </p:nvPr>
        </p:nvGraphicFramePr>
        <p:xfrm>
          <a:off x="5842205" y="2093555"/>
          <a:ext cx="5686118" cy="3894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9670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971D9-0C8A-71B1-4960-546E0BA901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75385" y="2172827"/>
            <a:ext cx="5191433" cy="38666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Define a compelling purpose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Take a broad look around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Make honest assessments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Reach for long-term, sustainable solutions rather than quick-fixes</a:t>
            </a:r>
          </a:p>
        </p:txBody>
      </p:sp>
      <p:pic>
        <p:nvPicPr>
          <p:cNvPr id="8" name="Picture 7" descr="Arrows pointing towards light">
            <a:extLst>
              <a:ext uri="{FF2B5EF4-FFF2-40B4-BE49-F238E27FC236}">
                <a16:creationId xmlns:a16="http://schemas.microsoft.com/office/drawing/2014/main" id="{59147BBF-4EC5-9D59-4B93-0D5C43096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47" b="-1"/>
          <a:stretch/>
        </p:blipFill>
        <p:spPr>
          <a:xfrm>
            <a:off x="8200104" y="52705"/>
            <a:ext cx="598047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8C1123E-00AA-1A34-2A01-638BA69CC2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7775" y="494071"/>
            <a:ext cx="7108723" cy="744793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sz="5400" dirty="0"/>
              <a:t>Important take aways</a:t>
            </a:r>
          </a:p>
        </p:txBody>
      </p:sp>
    </p:spTree>
    <p:extLst>
      <p:ext uri="{BB962C8B-B14F-4D97-AF65-F5344CB8AC3E}">
        <p14:creationId xmlns:p14="http://schemas.microsoft.com/office/powerpoint/2010/main" val="4140692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D12DDD-B545-6E82-F3BE-C7A84735D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71" b="44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53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5B0BBE-F123-07BF-BEA7-74E36534AC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4812" y="4561179"/>
            <a:ext cx="8842375" cy="1275971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>
                <a:hlinkClick r:id="rId4"/>
              </a:rPr>
              <a:t>scott@yourcupartner.org</a:t>
            </a:r>
            <a:endParaRPr lang="en-US" sz="5400" dirty="0"/>
          </a:p>
        </p:txBody>
      </p:sp>
      <p:pic>
        <p:nvPicPr>
          <p:cNvPr id="4" name="Picture 3" descr="A close-up of a logo">
            <a:extLst>
              <a:ext uri="{FF2B5EF4-FFF2-40B4-BE49-F238E27FC236}">
                <a16:creationId xmlns:a16="http://schemas.microsoft.com/office/drawing/2014/main" id="{D53F168C-1473-54EB-59A3-31A43E45B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600" y="1658835"/>
            <a:ext cx="7140000" cy="285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DA31ED9-AE7F-F774-0611-00CD15230E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4806" y="3593238"/>
            <a:ext cx="8462387" cy="1967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0" dirty="0">
                <a:solidFill>
                  <a:srgbClr val="383838"/>
                </a:solidFill>
                <a:effectLst/>
              </a:rPr>
              <a:t>Purposely pivot and prosper</a:t>
            </a:r>
          </a:p>
          <a:p>
            <a:pPr marL="0" indent="0" algn="ctr">
              <a:buNone/>
            </a:pPr>
            <a:r>
              <a:rPr lang="en-US" i="1" dirty="0"/>
              <a:t>Facilitated by:  </a:t>
            </a:r>
            <a:r>
              <a:rPr lang="en-US" dirty="0"/>
              <a:t>Scott Butterfield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08862-E793-A8DA-1B83-029FFAEED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668" y="1297459"/>
            <a:ext cx="3150664" cy="1822622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2D29B91F-BC4E-441D-D542-A9BDA6C70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734" y="5075884"/>
            <a:ext cx="3910532" cy="15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E4A757-5536-B08F-51E8-0E7CAFFB3C59}"/>
              </a:ext>
            </a:extLst>
          </p:cNvPr>
          <p:cNvSpPr/>
          <p:nvPr/>
        </p:nvSpPr>
        <p:spPr>
          <a:xfrm>
            <a:off x="2678400" y="151200"/>
            <a:ext cx="8848800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CF93C-F5EF-EA4F-9CC2-1F54C4DA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22" y="774000"/>
            <a:ext cx="8110422" cy="44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7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48B0DB-53AA-FEED-0643-E25FAB21738A}"/>
              </a:ext>
            </a:extLst>
          </p:cNvPr>
          <p:cNvSpPr/>
          <p:nvPr/>
        </p:nvSpPr>
        <p:spPr>
          <a:xfrm>
            <a:off x="8424000" y="4341600"/>
            <a:ext cx="3768000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98777-8D4B-40E6-A84E-04014D6A04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52800" y="214325"/>
            <a:ext cx="5840413" cy="103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Point of Strategic Inflection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03C0A6-EFE2-FDD4-DAE5-5A9018B8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386" y="1729263"/>
            <a:ext cx="6058814" cy="45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38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C7E77AC-5557-E642-9490-534B572B92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60800" y="474063"/>
            <a:ext cx="7941600" cy="555537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n-US" sz="3700" dirty="0"/>
              <a:t>Strategic Considerations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FFF40A-0B59-A3B3-4FFF-6672BA10A0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36000" y="1639711"/>
            <a:ext cx="4559300" cy="39798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solidFill>
                  <a:schemeClr val="accent2"/>
                </a:solidFill>
              </a:rPr>
              <a:t>Succession and HR – </a:t>
            </a:r>
            <a:r>
              <a:rPr lang="en-US" sz="1900" dirty="0"/>
              <a:t>How will we recruit, develop, and retain the right people.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solidFill>
                  <a:schemeClr val="accent2"/>
                </a:solidFill>
              </a:rPr>
              <a:t>Consumer demographic shifts – </a:t>
            </a:r>
            <a:r>
              <a:rPr lang="en-US" sz="1900" dirty="0"/>
              <a:t>What will consumers need, want and expect?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solidFill>
                  <a:schemeClr val="accent2"/>
                </a:solidFill>
              </a:rPr>
              <a:t>Scale –</a:t>
            </a:r>
            <a:r>
              <a:rPr lang="en-US" sz="1900" dirty="0"/>
              <a:t> How much must we grow to remain profitable and relevant?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solidFill>
                  <a:schemeClr val="accent2"/>
                </a:solidFill>
              </a:rPr>
              <a:t>Technology –</a:t>
            </a:r>
            <a:r>
              <a:rPr lang="en-US" sz="1900" dirty="0"/>
              <a:t> How will next generation change the way we do business?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 dirty="0">
                <a:solidFill>
                  <a:schemeClr val="accent2"/>
                </a:solidFill>
              </a:rPr>
              <a:t>Niche –</a:t>
            </a:r>
            <a:r>
              <a:rPr lang="en-US" sz="1900" dirty="0"/>
              <a:t> which group can we compete for and win?</a:t>
            </a:r>
          </a:p>
        </p:txBody>
      </p:sp>
      <p:pic>
        <p:nvPicPr>
          <p:cNvPr id="6" name="Picture 5" descr="A yellow cartoon face with a white cloud and black text&#10;&#10;Description automatically generated">
            <a:extLst>
              <a:ext uri="{FF2B5EF4-FFF2-40B4-BE49-F238E27FC236}">
                <a16:creationId xmlns:a16="http://schemas.microsoft.com/office/drawing/2014/main" id="{C4E44F55-DCA2-63C9-23FA-FFFBB31D3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49"/>
          <a:stretch/>
        </p:blipFill>
        <p:spPr>
          <a:xfrm>
            <a:off x="6797502" y="1957170"/>
            <a:ext cx="3770496" cy="347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4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6E6A9A-A970-25E5-4443-7E69F21577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61200" y="301363"/>
            <a:ext cx="6069600" cy="908237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sz="5400" dirty="0"/>
              <a:t>How will </a:t>
            </a:r>
            <a:r>
              <a:rPr lang="en-US" sz="5400" b="1" dirty="0">
                <a:solidFill>
                  <a:schemeClr val="accent2"/>
                </a:solidFill>
              </a:rPr>
              <a:t>you</a:t>
            </a:r>
            <a:r>
              <a:rPr lang="en-US" sz="5400" dirty="0"/>
              <a:t> respond?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75FE75-D242-B810-3681-88A0C8702A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0400" y="2630915"/>
            <a:ext cx="4896000" cy="341153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0" i="1" dirty="0">
                <a:effectLst/>
                <a:latin typeface="Google Sans"/>
              </a:rPr>
              <a:t>A strategic inflection point is a time period </a:t>
            </a:r>
            <a:r>
              <a:rPr lang="en-US" b="1" i="1" dirty="0">
                <a:solidFill>
                  <a:schemeClr val="accent2"/>
                </a:solidFill>
                <a:effectLst/>
                <a:latin typeface="Google Sans"/>
              </a:rPr>
              <a:t>when an organization must respond to disruptive change in the business environment </a:t>
            </a:r>
            <a:r>
              <a:rPr lang="en-US" b="0" i="1" dirty="0">
                <a:effectLst/>
                <a:latin typeface="Google Sans"/>
              </a:rPr>
              <a:t>effectively or face deterioration. 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B67083-999F-C045-EBB6-FC10EFE6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899" y="2044800"/>
            <a:ext cx="6344317" cy="45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2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E642EE-7C56-0BC2-197C-A39885277D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2400" y="237600"/>
            <a:ext cx="6096000" cy="125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Purposefully Pivot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35007-3F0F-52F6-26C4-45C923154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496" y="1759202"/>
            <a:ext cx="9837904" cy="49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6C9E9F-8DB0-EE07-6773-B14A51849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3600" y="594637"/>
            <a:ext cx="6249600" cy="449363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5 Arguments for a CU Pivot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AB4E5-4D4F-C8FB-FDC7-AB1D8453AED1}"/>
              </a:ext>
            </a:extLst>
          </p:cNvPr>
          <p:cNvSpPr/>
          <p:nvPr/>
        </p:nvSpPr>
        <p:spPr>
          <a:xfrm>
            <a:off x="8373600" y="4514400"/>
            <a:ext cx="3736800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DCE37C-92CE-F263-F0C8-E36A6A54BA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50400" y="1998211"/>
            <a:ext cx="9360000" cy="426515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514350" indent="-514350" algn="l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solidFill>
                  <a:srgbClr val="202020"/>
                </a:solidFill>
                <a:latin typeface="Source Sans Pro" panose="020B0503030403020204" pitchFamily="34" charset="0"/>
              </a:rPr>
              <a:t>What consumers need, want and expect has dramatically changed. </a:t>
            </a:r>
            <a:r>
              <a:rPr lang="en-US" b="1" dirty="0">
                <a:solidFill>
                  <a:schemeClr val="accent2"/>
                </a:solidFill>
                <a:latin typeface="Source Sans Pro" panose="020B0503030403020204" pitchFamily="34" charset="0"/>
              </a:rPr>
              <a:t>Product benefit, features and delivery need to change to reflect. </a:t>
            </a:r>
          </a:p>
          <a:p>
            <a:pPr marL="514350" indent="-514350" algn="l">
              <a:lnSpc>
                <a:spcPct val="120000"/>
              </a:lnSpc>
              <a:buFont typeface="+mj-lt"/>
              <a:buAutoNum type="arabicPeriod"/>
            </a:pPr>
            <a:r>
              <a:rPr lang="en-US" b="0" i="0" dirty="0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Business model challenges: Rising cost of technology, human resources, competition require consistent profitable growth.  </a:t>
            </a:r>
            <a:r>
              <a:rPr lang="en-US" b="1" i="0" dirty="0">
                <a:solidFill>
                  <a:schemeClr val="accent2"/>
                </a:solidFill>
                <a:effectLst/>
                <a:latin typeface="Source Sans Pro" panose="020B0503030403020204" pitchFamily="34" charset="0"/>
              </a:rPr>
              <a:t>CU mus</a:t>
            </a:r>
            <a:r>
              <a:rPr lang="en-US" b="1" dirty="0">
                <a:solidFill>
                  <a:schemeClr val="accent2"/>
                </a:solidFill>
                <a:latin typeface="Source Sans Pro" panose="020B0503030403020204" pitchFamily="34" charset="0"/>
              </a:rPr>
              <a:t>t find new and higher sources of revenue. </a:t>
            </a:r>
            <a:r>
              <a:rPr lang="en-US" b="1" i="0" dirty="0">
                <a:solidFill>
                  <a:schemeClr val="accent2"/>
                </a:solidFill>
                <a:effectLst/>
                <a:latin typeface="Source Sans Pro" panose="020B0503030403020204" pitchFamily="34" charset="0"/>
              </a:rPr>
              <a:t>  </a:t>
            </a:r>
          </a:p>
          <a:p>
            <a:pPr marL="514350" indent="-514350" algn="l">
              <a:lnSpc>
                <a:spcPct val="120000"/>
              </a:lnSpc>
              <a:buFont typeface="+mj-lt"/>
              <a:buAutoNum type="arabicPeriod"/>
            </a:pPr>
            <a:r>
              <a:rPr lang="en-US" b="0" i="0" dirty="0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Competitors pose a significant threat to organic member, loan and deposit growth.  </a:t>
            </a:r>
            <a:r>
              <a:rPr lang="en-US" b="1" i="0" dirty="0">
                <a:solidFill>
                  <a:schemeClr val="accent2"/>
                </a:solidFill>
                <a:effectLst/>
                <a:latin typeface="Source Sans Pro" panose="020B0503030403020204" pitchFamily="34" charset="0"/>
              </a:rPr>
              <a:t>Must find a niche market CU can compete in.</a:t>
            </a:r>
          </a:p>
          <a:p>
            <a:pPr marL="514350" indent="-514350" algn="l">
              <a:lnSpc>
                <a:spcPct val="120000"/>
              </a:lnSpc>
              <a:buFont typeface="+mj-lt"/>
              <a:buAutoNum type="arabicPeriod"/>
            </a:pPr>
            <a:r>
              <a:rPr lang="en-US" b="0" i="0" dirty="0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Strategic alignment when </a:t>
            </a:r>
            <a:r>
              <a:rPr lang="en-US" dirty="0">
                <a:solidFill>
                  <a:srgbClr val="202020"/>
                </a:solidFill>
                <a:latin typeface="Source Sans Pro" panose="020B0503030403020204" pitchFamily="34" charset="0"/>
              </a:rPr>
              <a:t>the </a:t>
            </a:r>
            <a:r>
              <a:rPr lang="en-US" b="0" i="0" dirty="0">
                <a:solidFill>
                  <a:srgbClr val="202020"/>
                </a:solidFill>
                <a:effectLst/>
                <a:latin typeface="Source Sans Pro" panose="020B0503030403020204" pitchFamily="34" charset="0"/>
              </a:rPr>
              <a:t>mission, vision, values and brand have lost their meaning and are no longer relevant in the current group/community they serve.  </a:t>
            </a:r>
            <a:r>
              <a:rPr lang="en-US" b="1" dirty="0">
                <a:solidFill>
                  <a:schemeClr val="accent2"/>
                </a:solidFill>
                <a:latin typeface="Source Sans Pro" panose="020B0503030403020204" pitchFamily="34" charset="0"/>
              </a:rPr>
              <a:t>Purpose must realign or find a new group that will respond to current proposition.</a:t>
            </a:r>
            <a:endParaRPr lang="en-US" b="1" i="0" dirty="0">
              <a:solidFill>
                <a:schemeClr val="accent2"/>
              </a:solidFill>
              <a:effectLst/>
              <a:latin typeface="Source Sans Pro" panose="020B0503030403020204" pitchFamily="34" charset="0"/>
            </a:endParaRPr>
          </a:p>
          <a:p>
            <a:pPr marL="514350" indent="-514350" algn="l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solidFill>
                  <a:srgbClr val="202020"/>
                </a:solidFill>
                <a:latin typeface="Source Sans Pro" panose="020B0503030403020204" pitchFamily="34" charset="0"/>
              </a:rPr>
              <a:t>Leadership isn’t prepared for succession and/or lack the expertise (and will) to adapt to big changes.  </a:t>
            </a:r>
            <a:r>
              <a:rPr lang="en-US" b="1" dirty="0">
                <a:solidFill>
                  <a:schemeClr val="accent2"/>
                </a:solidFill>
                <a:latin typeface="Source Sans Pro" panose="020B0503030403020204" pitchFamily="34" charset="0"/>
              </a:rPr>
              <a:t>Ramp up development, make key personnel changes, increase accountability.</a:t>
            </a:r>
            <a:endParaRPr lang="en-US" b="1" i="0" dirty="0">
              <a:solidFill>
                <a:schemeClr val="accent2"/>
              </a:solidFill>
              <a:effectLst/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33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382357-5343-F173-5873-30F819B581B1}"/>
              </a:ext>
            </a:extLst>
          </p:cNvPr>
          <p:cNvSpPr/>
          <p:nvPr/>
        </p:nvSpPr>
        <p:spPr>
          <a:xfrm>
            <a:off x="7536425" y="4503601"/>
            <a:ext cx="4558123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5CEBEC-6102-E42B-1FC0-258158C10DBD}"/>
              </a:ext>
            </a:extLst>
          </p:cNvPr>
          <p:cNvSpPr/>
          <p:nvPr/>
        </p:nvSpPr>
        <p:spPr>
          <a:xfrm>
            <a:off x="165600" y="187200"/>
            <a:ext cx="9856800" cy="2167200"/>
          </a:xfrm>
          <a:prstGeom prst="rect">
            <a:avLst/>
          </a:prstGeom>
          <a:solidFill>
            <a:srgbClr val="FEF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8DB4A-37B9-2E06-6E19-604E6E15F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9091" r="9091"/>
          <a:stretch/>
        </p:blipFill>
        <p:spPr>
          <a:xfrm>
            <a:off x="19" y="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673C3-30D1-29C1-5987-43E16609CF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607" y="3221342"/>
            <a:ext cx="8821394" cy="2190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n-lt"/>
              </a:rPr>
              <a:t>Anatomy of a perfect pivot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7AA2B-8EE9-E54A-1831-9F42EB4219E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5623201"/>
            <a:ext cx="9078913" cy="85627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The Member Credit Union Story</a:t>
            </a:r>
          </a:p>
        </p:txBody>
      </p:sp>
    </p:spTree>
    <p:extLst>
      <p:ext uri="{BB962C8B-B14F-4D97-AF65-F5344CB8AC3E}">
        <p14:creationId xmlns:p14="http://schemas.microsoft.com/office/powerpoint/2010/main" val="224866056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A1C172A0-E327-4BDA-91A0-2B0114C6BA7D}"/>
    </a:ext>
  </a:extLst>
</a:theme>
</file>

<file path=ppt/theme/theme2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EA502F87-97EC-451A-8D7B-1E3C055C1B2F}"/>
    </a:ext>
  </a:extLst>
</a:theme>
</file>

<file path=ppt/theme/theme3.xml><?xml version="1.0" encoding="utf-8"?>
<a:theme xmlns:a="http://schemas.openxmlformats.org/drawingml/2006/main" name="Layout_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10B5DBE3-9F3D-4C45-AC42-38358BF475FE}"/>
    </a:ext>
  </a:extLst>
</a:theme>
</file>

<file path=ppt/theme/theme4.xml><?xml version="1.0" encoding="utf-8"?>
<a:theme xmlns:a="http://schemas.openxmlformats.org/drawingml/2006/main" name="Layout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B7AF2C5E-45B4-4825-96CD-7C90025FEEE2}"/>
    </a:ext>
  </a:extLst>
</a:theme>
</file>

<file path=ppt/theme/theme5.xml><?xml version="1.0" encoding="utf-8"?>
<a:theme xmlns:a="http://schemas.openxmlformats.org/drawingml/2006/main" name="Sponsor Slides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4A937839-80C3-4825-A0E2-0C2085A6D00B}"/>
    </a:ext>
  </a:extLst>
</a:theme>
</file>

<file path=ppt/theme/theme6.xml><?xml version="1.0" encoding="utf-8"?>
<a:theme xmlns:a="http://schemas.openxmlformats.org/drawingml/2006/main" name="Sponsor Slides_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844E568B-A9B3-40F3-8614-EB54DF21640A}"/>
    </a:ext>
  </a:extLst>
</a:theme>
</file>

<file path=ppt/theme/theme7.xml><?xml version="1.0" encoding="utf-8"?>
<a:theme xmlns:a="http://schemas.openxmlformats.org/drawingml/2006/main" name="Platinum_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85DBBD8A-FC47-4664-A2A9-B15C643970E2}"/>
    </a:ext>
  </a:extLst>
</a:theme>
</file>

<file path=ppt/theme/theme8.xml><?xml version="1.0" encoding="utf-8"?>
<a:theme xmlns:a="http://schemas.openxmlformats.org/drawingml/2006/main" name="Schedu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Dak Template" id="{CA24360E-8B68-4D1B-8E53-613DE9C4555D}" vid="{E885FA20-E758-4659-AAF5-CDE3AB378C3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MonDak Template</Template>
  <TotalTime>72748</TotalTime>
  <Words>652</Words>
  <Application>Microsoft Office PowerPoint</Application>
  <PresentationFormat>Widescreen</PresentationFormat>
  <Paragraphs>71</Paragraphs>
  <Slides>16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Google Sans</vt:lpstr>
      <vt:lpstr>Source Sans Pro</vt:lpstr>
      <vt:lpstr>Cover</vt:lpstr>
      <vt:lpstr>Content</vt:lpstr>
      <vt:lpstr>Layout_1</vt:lpstr>
      <vt:lpstr>Layout_2</vt:lpstr>
      <vt:lpstr>Sponsor Slides_2</vt:lpstr>
      <vt:lpstr>Sponsor Slides_3</vt:lpstr>
      <vt:lpstr>Platinum_</vt:lpstr>
      <vt:lpstr>Schedule</vt:lpstr>
      <vt:lpstr>PowerPoint Presentation</vt:lpstr>
      <vt:lpstr>PowerPoint Presentation</vt:lpstr>
      <vt:lpstr>PowerPoint Presentation</vt:lpstr>
      <vt:lpstr>A Point of Strategic Inflection</vt:lpstr>
      <vt:lpstr>Strategic Considerations</vt:lpstr>
      <vt:lpstr>How will you respond?</vt:lpstr>
      <vt:lpstr>Purposefully Pivot</vt:lpstr>
      <vt:lpstr>5 Arguments for a CU Pivot</vt:lpstr>
      <vt:lpstr>Anatomy of a perfect pivot</vt:lpstr>
      <vt:lpstr>Background for the Pivot</vt:lpstr>
      <vt:lpstr>The Pivot</vt:lpstr>
      <vt:lpstr>Relevance and Results</vt:lpstr>
      <vt:lpstr>Credit union is PROSPERING again!</vt:lpstr>
      <vt:lpstr>Important take aways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Barkal</dc:creator>
  <cp:lastModifiedBy>Lora Butterfield</cp:lastModifiedBy>
  <cp:revision>83</cp:revision>
  <cp:lastPrinted>2022-12-14T18:50:38Z</cp:lastPrinted>
  <dcterms:created xsi:type="dcterms:W3CDTF">2015-12-03T16:22:24Z</dcterms:created>
  <dcterms:modified xsi:type="dcterms:W3CDTF">2024-01-09T23:51:49Z</dcterms:modified>
</cp:coreProperties>
</file>